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71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</p:sldIdLst>
  <p:sldSz cx="18288000" cy="10287000"/>
  <p:notesSz cx="6858000" cy="9144000"/>
  <p:embeddedFontLst>
    <p:embeddedFont>
      <p:font typeface="Josefin Sans" pitchFamily="2" charset="0"/>
      <p:regular r:id="rId18"/>
    </p:embeddedFont>
    <p:embeddedFont>
      <p:font typeface="Josefin Sans Bold" pitchFamily="2" charset="0"/>
      <p:regular r:id="rId19"/>
      <p:boldItalic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25CE951-D6F6-46B5-B7DE-EE63F0578EE5}" v="38" dt="2024-05-21T00:48:10.11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>
        <p:scale>
          <a:sx n="33" d="100"/>
          <a:sy n="33" d="100"/>
        </p:scale>
        <p:origin x="576" y="25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ao Mendes" userId="f9ecf9a8-5711-4458-8463-079c8825420e" providerId="ADAL" clId="{825CE951-D6F6-46B5-B7DE-EE63F0578EE5}"/>
    <pc:docChg chg="undo redo custSel addSld modSld">
      <pc:chgData name="Joao Mendes" userId="f9ecf9a8-5711-4458-8463-079c8825420e" providerId="ADAL" clId="{825CE951-D6F6-46B5-B7DE-EE63F0578EE5}" dt="2024-05-21T00:48:02.851" v="87" actId="1366"/>
      <pc:docMkLst>
        <pc:docMk/>
      </pc:docMkLst>
      <pc:sldChg chg="modSp mod">
        <pc:chgData name="Joao Mendes" userId="f9ecf9a8-5711-4458-8463-079c8825420e" providerId="ADAL" clId="{825CE951-D6F6-46B5-B7DE-EE63F0578EE5}" dt="2024-05-21T00:39:15.139" v="3" actId="20577"/>
        <pc:sldMkLst>
          <pc:docMk/>
          <pc:sldMk cId="0" sldId="258"/>
        </pc:sldMkLst>
        <pc:spChg chg="mod">
          <ac:chgData name="Joao Mendes" userId="f9ecf9a8-5711-4458-8463-079c8825420e" providerId="ADAL" clId="{825CE951-D6F6-46B5-B7DE-EE63F0578EE5}" dt="2024-05-21T00:39:15.139" v="3" actId="20577"/>
          <ac:spMkLst>
            <pc:docMk/>
            <pc:sldMk cId="0" sldId="258"/>
            <ac:spMk id="5" creationId="{00000000-0000-0000-0000-000000000000}"/>
          </ac:spMkLst>
        </pc:spChg>
      </pc:sldChg>
      <pc:sldChg chg="addSp delSp modSp add mod">
        <pc:chgData name="Joao Mendes" userId="f9ecf9a8-5711-4458-8463-079c8825420e" providerId="ADAL" clId="{825CE951-D6F6-46B5-B7DE-EE63F0578EE5}" dt="2024-05-21T00:48:02.851" v="87" actId="1366"/>
        <pc:sldMkLst>
          <pc:docMk/>
          <pc:sldMk cId="2490453146" sldId="271"/>
        </pc:sldMkLst>
        <pc:spChg chg="del">
          <ac:chgData name="Joao Mendes" userId="f9ecf9a8-5711-4458-8463-079c8825420e" providerId="ADAL" clId="{825CE951-D6F6-46B5-B7DE-EE63F0578EE5}" dt="2024-05-21T00:44:23.537" v="41" actId="478"/>
          <ac:spMkLst>
            <pc:docMk/>
            <pc:sldMk cId="2490453146" sldId="271"/>
            <ac:spMk id="2" creationId="{00000000-0000-0000-0000-000000000000}"/>
          </ac:spMkLst>
        </pc:spChg>
        <pc:spChg chg="mod">
          <ac:chgData name="Joao Mendes" userId="f9ecf9a8-5711-4458-8463-079c8825420e" providerId="ADAL" clId="{825CE951-D6F6-46B5-B7DE-EE63F0578EE5}" dt="2024-05-21T00:40:10.395" v="23" actId="20577"/>
          <ac:spMkLst>
            <pc:docMk/>
            <pc:sldMk cId="2490453146" sldId="271"/>
            <ac:spMk id="3" creationId="{00000000-0000-0000-0000-000000000000}"/>
          </ac:spMkLst>
        </pc:spChg>
        <pc:spChg chg="add del mod">
          <ac:chgData name="Joao Mendes" userId="f9ecf9a8-5711-4458-8463-079c8825420e" providerId="ADAL" clId="{825CE951-D6F6-46B5-B7DE-EE63F0578EE5}" dt="2024-05-21T00:41:15.456" v="34" actId="404"/>
          <ac:spMkLst>
            <pc:docMk/>
            <pc:sldMk cId="2490453146" sldId="271"/>
            <ac:spMk id="4" creationId="{00000000-0000-0000-0000-000000000000}"/>
          </ac:spMkLst>
        </pc:spChg>
        <pc:spChg chg="mod">
          <ac:chgData name="Joao Mendes" userId="f9ecf9a8-5711-4458-8463-079c8825420e" providerId="ADAL" clId="{825CE951-D6F6-46B5-B7DE-EE63F0578EE5}" dt="2024-05-21T00:43:33.750" v="40" actId="1076"/>
          <ac:spMkLst>
            <pc:docMk/>
            <pc:sldMk cId="2490453146" sldId="271"/>
            <ac:spMk id="5" creationId="{00000000-0000-0000-0000-000000000000}"/>
          </ac:spMkLst>
        </pc:spChg>
        <pc:spChg chg="add del">
          <ac:chgData name="Joao Mendes" userId="f9ecf9a8-5711-4458-8463-079c8825420e" providerId="ADAL" clId="{825CE951-D6F6-46B5-B7DE-EE63F0578EE5}" dt="2024-05-21T00:45:55.850" v="43" actId="22"/>
          <ac:spMkLst>
            <pc:docMk/>
            <pc:sldMk cId="2490453146" sldId="271"/>
            <ac:spMk id="7" creationId="{B05DF1D2-1125-F40B-3072-C65FF8A34C87}"/>
          </ac:spMkLst>
        </pc:spChg>
        <pc:picChg chg="add mod">
          <ac:chgData name="Joao Mendes" userId="f9ecf9a8-5711-4458-8463-079c8825420e" providerId="ADAL" clId="{825CE951-D6F6-46B5-B7DE-EE63F0578EE5}" dt="2024-05-21T00:48:02.851" v="87" actId="1366"/>
          <ac:picMkLst>
            <pc:docMk/>
            <pc:sldMk cId="2490453146" sldId="271"/>
            <ac:picMk id="9" creationId="{4470BDAD-B336-3674-3924-BCB7EE7899C8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svg"/><Relationship Id="rId4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7" Type="http://schemas.openxmlformats.org/officeDocument/2006/relationships/image" Target="../media/image18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1.svg"/><Relationship Id="rId7" Type="http://schemas.openxmlformats.org/officeDocument/2006/relationships/image" Target="../media/image25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svg"/><Relationship Id="rId10" Type="http://schemas.openxmlformats.org/officeDocument/2006/relationships/image" Target="../media/image26.jpeg"/><Relationship Id="rId4" Type="http://schemas.openxmlformats.org/officeDocument/2006/relationships/image" Target="../media/image22.png"/><Relationship Id="rId9" Type="http://schemas.openxmlformats.org/officeDocument/2006/relationships/image" Target="../media/image6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4B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683570" y="3727338"/>
            <a:ext cx="8217084" cy="17409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06"/>
              </a:lnSpc>
            </a:pPr>
            <a:r>
              <a:rPr lang="en-US" sz="6575">
                <a:solidFill>
                  <a:srgbClr val="F7B4A7"/>
                </a:solidFill>
                <a:latin typeface="Josefin Sans Bold"/>
              </a:rPr>
              <a:t>Achados no Senac</a:t>
            </a:r>
          </a:p>
          <a:p>
            <a:pPr algn="l">
              <a:lnSpc>
                <a:spcPts val="6706"/>
              </a:lnSpc>
            </a:pPr>
            <a:endParaRPr lang="en-US" sz="6575">
              <a:solidFill>
                <a:srgbClr val="F7B4A7"/>
              </a:solidFill>
              <a:latin typeface="Josefin Sans Bold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8902445" y="573405"/>
            <a:ext cx="7060176" cy="843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en-US" sz="2400" spc="446">
                <a:solidFill>
                  <a:srgbClr val="94DDDE"/>
                </a:solidFill>
                <a:latin typeface="Josefin Sans"/>
              </a:rPr>
              <a:t>PROJETO INTEGRADOR PENSAMENTO COMPUTACIONAL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8683570" y="7124386"/>
            <a:ext cx="5668758" cy="3590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94DDDE"/>
                </a:solidFill>
                <a:latin typeface="Josefin Sans"/>
              </a:rPr>
              <a:t>Integrantes:</a:t>
            </a: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94DDDE"/>
                </a:solidFill>
                <a:latin typeface="Josefin Sans"/>
              </a:rPr>
              <a:t>Felipe de M. Andrade</a:t>
            </a: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94DDDE"/>
                </a:solidFill>
                <a:latin typeface="Josefin Sans"/>
              </a:rPr>
              <a:t>João Victor dos S. Mendes</a:t>
            </a: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94DDDE"/>
                </a:solidFill>
                <a:latin typeface="Josefin Sans"/>
              </a:rPr>
              <a:t>José Guilherme F. de Lima</a:t>
            </a: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94DDDE"/>
                </a:solidFill>
                <a:latin typeface="Josefin Sans"/>
              </a:rPr>
              <a:t>Luiz Otavio C. da Silva</a:t>
            </a:r>
          </a:p>
          <a:p>
            <a:pPr algn="l">
              <a:lnSpc>
                <a:spcPts val="4760"/>
              </a:lnSpc>
            </a:pPr>
            <a:endParaRPr lang="en-US" sz="3399">
              <a:solidFill>
                <a:srgbClr val="94DDDE"/>
              </a:solidFill>
              <a:latin typeface="Josefin Sans"/>
            </a:endParaRPr>
          </a:p>
        </p:txBody>
      </p:sp>
      <p:grpSp>
        <p:nvGrpSpPr>
          <p:cNvPr id="5" name="Group 5"/>
          <p:cNvGrpSpPr/>
          <p:nvPr/>
        </p:nvGrpSpPr>
        <p:grpSpPr>
          <a:xfrm>
            <a:off x="-947148" y="-1921745"/>
            <a:ext cx="8885624" cy="13649281"/>
            <a:chOff x="0" y="0"/>
            <a:chExt cx="11847498" cy="18199042"/>
          </a:xfrm>
        </p:grpSpPr>
        <p:sp>
          <p:nvSpPr>
            <p:cNvPr id="6" name="Freeform 6"/>
            <p:cNvSpPr/>
            <p:nvPr/>
          </p:nvSpPr>
          <p:spPr>
            <a:xfrm>
              <a:off x="2839976" y="0"/>
              <a:ext cx="9007522" cy="5486400"/>
            </a:xfrm>
            <a:custGeom>
              <a:avLst/>
              <a:gdLst/>
              <a:ahLst/>
              <a:cxnLst/>
              <a:rect l="l" t="t" r="r" b="b"/>
              <a:pathLst>
                <a:path w="9007522" h="5486400">
                  <a:moveTo>
                    <a:pt x="0" y="0"/>
                  </a:moveTo>
                  <a:lnTo>
                    <a:pt x="9007522" y="0"/>
                  </a:lnTo>
                  <a:lnTo>
                    <a:pt x="9007522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7" name="Freeform 7"/>
            <p:cNvSpPr/>
            <p:nvPr/>
          </p:nvSpPr>
          <p:spPr>
            <a:xfrm>
              <a:off x="9667975" y="4949941"/>
              <a:ext cx="1592436" cy="3448189"/>
            </a:xfrm>
            <a:custGeom>
              <a:avLst/>
              <a:gdLst/>
              <a:ahLst/>
              <a:cxnLst/>
              <a:rect l="l" t="t" r="r" b="b"/>
              <a:pathLst>
                <a:path w="1592436" h="3448189">
                  <a:moveTo>
                    <a:pt x="0" y="0"/>
                  </a:moveTo>
                  <a:lnTo>
                    <a:pt x="1592437" y="0"/>
                  </a:lnTo>
                  <a:lnTo>
                    <a:pt x="1592437" y="3448190"/>
                  </a:lnTo>
                  <a:lnTo>
                    <a:pt x="0" y="344819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8" name="Freeform 8"/>
            <p:cNvSpPr/>
            <p:nvPr/>
          </p:nvSpPr>
          <p:spPr>
            <a:xfrm flipH="1">
              <a:off x="4056450" y="5257198"/>
              <a:ext cx="7143670" cy="7455443"/>
            </a:xfrm>
            <a:custGeom>
              <a:avLst/>
              <a:gdLst/>
              <a:ahLst/>
              <a:cxnLst/>
              <a:rect l="l" t="t" r="r" b="b"/>
              <a:pathLst>
                <a:path w="7143670" h="7455443">
                  <a:moveTo>
                    <a:pt x="7143671" y="0"/>
                  </a:moveTo>
                  <a:lnTo>
                    <a:pt x="0" y="0"/>
                  </a:lnTo>
                  <a:lnTo>
                    <a:pt x="0" y="7455444"/>
                  </a:lnTo>
                  <a:lnTo>
                    <a:pt x="7143671" y="7455444"/>
                  </a:lnTo>
                  <a:lnTo>
                    <a:pt x="7143671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9" name="Freeform 9"/>
            <p:cNvSpPr/>
            <p:nvPr/>
          </p:nvSpPr>
          <p:spPr>
            <a:xfrm>
              <a:off x="0" y="4248228"/>
              <a:ext cx="4192052" cy="3254557"/>
            </a:xfrm>
            <a:custGeom>
              <a:avLst/>
              <a:gdLst/>
              <a:ahLst/>
              <a:cxnLst/>
              <a:rect l="l" t="t" r="r" b="b"/>
              <a:pathLst>
                <a:path w="4192052" h="3254557">
                  <a:moveTo>
                    <a:pt x="0" y="0"/>
                  </a:moveTo>
                  <a:lnTo>
                    <a:pt x="4192052" y="0"/>
                  </a:lnTo>
                  <a:lnTo>
                    <a:pt x="4192052" y="3254557"/>
                  </a:lnTo>
                  <a:lnTo>
                    <a:pt x="0" y="32545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2096026" y="9236727"/>
              <a:ext cx="2525727" cy="5670000"/>
            </a:xfrm>
            <a:custGeom>
              <a:avLst/>
              <a:gdLst/>
              <a:ahLst/>
              <a:cxnLst/>
              <a:rect l="l" t="t" r="r" b="b"/>
              <a:pathLst>
                <a:path w="2525727" h="5670000">
                  <a:moveTo>
                    <a:pt x="0" y="0"/>
                  </a:moveTo>
                  <a:lnTo>
                    <a:pt x="2525727" y="0"/>
                  </a:lnTo>
                  <a:lnTo>
                    <a:pt x="2525727" y="5670000"/>
                  </a:lnTo>
                  <a:lnTo>
                    <a:pt x="0" y="5670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6611935" y="12712642"/>
              <a:ext cx="4648477" cy="5486400"/>
            </a:xfrm>
            <a:custGeom>
              <a:avLst/>
              <a:gdLst/>
              <a:ahLst/>
              <a:cxnLst/>
              <a:rect l="l" t="t" r="r" b="b"/>
              <a:pathLst>
                <a:path w="4648477" h="5486400">
                  <a:moveTo>
                    <a:pt x="0" y="0"/>
                  </a:moveTo>
                  <a:lnTo>
                    <a:pt x="4648477" y="0"/>
                  </a:lnTo>
                  <a:lnTo>
                    <a:pt x="4648477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898053" y="2917921"/>
            <a:ext cx="3859394" cy="6020655"/>
          </a:xfrm>
          <a:custGeom>
            <a:avLst/>
            <a:gdLst/>
            <a:ahLst/>
            <a:cxnLst/>
            <a:rect l="l" t="t" r="r" b="b"/>
            <a:pathLst>
              <a:path w="3859394" h="6020655">
                <a:moveTo>
                  <a:pt x="0" y="0"/>
                </a:moveTo>
                <a:lnTo>
                  <a:pt x="3859395" y="0"/>
                </a:lnTo>
                <a:lnTo>
                  <a:pt x="3859395" y="6020655"/>
                </a:lnTo>
                <a:lnTo>
                  <a:pt x="0" y="60206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TextBox 3"/>
          <p:cNvSpPr txBox="1"/>
          <p:nvPr/>
        </p:nvSpPr>
        <p:spPr>
          <a:xfrm>
            <a:off x="0" y="1019175"/>
            <a:ext cx="18288000" cy="971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89"/>
              </a:lnSpc>
            </a:pPr>
            <a:r>
              <a:rPr lang="en-US" sz="6325">
                <a:solidFill>
                  <a:srgbClr val="2B4B82"/>
                </a:solidFill>
                <a:latin typeface="Josefin Sans Bold"/>
              </a:rPr>
              <a:t>Detalhamento das Telas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0" y="1669257"/>
            <a:ext cx="18288000" cy="4905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62"/>
              </a:lnSpc>
            </a:pPr>
            <a:r>
              <a:rPr lang="en-US" sz="2250" spc="355">
                <a:solidFill>
                  <a:srgbClr val="2B4B82"/>
                </a:solidFill>
                <a:latin typeface="Josefin Sans"/>
              </a:rPr>
              <a:t>MINHA ÁREA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622837" y="3939234"/>
            <a:ext cx="6865031" cy="22935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37"/>
              </a:lnSpc>
            </a:pPr>
            <a:r>
              <a:rPr lang="en-US" sz="2531">
                <a:solidFill>
                  <a:srgbClr val="2B4B82"/>
                </a:solidFill>
                <a:latin typeface="Josefin Sans"/>
              </a:rPr>
              <a:t>A tela principal do aplicativo contém acessos a diversas outras, como Meu Perfil, Encontrados, Meus Perdidos, Mapa da Unidade e Suporte</a:t>
            </a:r>
          </a:p>
          <a:p>
            <a:pPr algn="l">
              <a:lnSpc>
                <a:spcPts val="3037"/>
              </a:lnSpc>
            </a:pPr>
            <a:endParaRPr lang="en-US" sz="2531">
              <a:solidFill>
                <a:srgbClr val="2B4B82"/>
              </a:solidFill>
              <a:latin typeface="Josefin Sans"/>
            </a:endParaRPr>
          </a:p>
          <a:p>
            <a:pPr algn="l">
              <a:lnSpc>
                <a:spcPts val="3037"/>
              </a:lnSpc>
            </a:pPr>
            <a:r>
              <a:rPr lang="en-US" sz="2531">
                <a:solidFill>
                  <a:srgbClr val="2B4B82"/>
                </a:solidFill>
                <a:latin typeface="Josefin Sans"/>
              </a:rPr>
              <a:t>Mais abaixo temos o detalhamento de cada tela em si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955203" y="2907150"/>
            <a:ext cx="3616504" cy="5817547"/>
          </a:xfrm>
          <a:custGeom>
            <a:avLst/>
            <a:gdLst/>
            <a:ahLst/>
            <a:cxnLst/>
            <a:rect l="l" t="t" r="r" b="b"/>
            <a:pathLst>
              <a:path w="3616504" h="5817547">
                <a:moveTo>
                  <a:pt x="0" y="0"/>
                </a:moveTo>
                <a:lnTo>
                  <a:pt x="3616505" y="0"/>
                </a:lnTo>
                <a:lnTo>
                  <a:pt x="3616505" y="5817546"/>
                </a:lnTo>
                <a:lnTo>
                  <a:pt x="0" y="58175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14" b="-1221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TextBox 3"/>
          <p:cNvSpPr txBox="1"/>
          <p:nvPr/>
        </p:nvSpPr>
        <p:spPr>
          <a:xfrm>
            <a:off x="0" y="1019175"/>
            <a:ext cx="18288000" cy="971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89"/>
              </a:lnSpc>
            </a:pPr>
            <a:r>
              <a:rPr lang="en-US" sz="6325">
                <a:solidFill>
                  <a:srgbClr val="2B4B82"/>
                </a:solidFill>
                <a:latin typeface="Josefin Sans Bold"/>
              </a:rPr>
              <a:t>Detalhamento das Telas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0" y="1669257"/>
            <a:ext cx="18288000" cy="4905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62"/>
              </a:lnSpc>
            </a:pPr>
            <a:r>
              <a:rPr lang="en-US" sz="2250" spc="355">
                <a:solidFill>
                  <a:srgbClr val="2B4B82"/>
                </a:solidFill>
                <a:latin typeface="Josefin Sans"/>
              </a:rPr>
              <a:t>PERFIL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747908" y="4753300"/>
            <a:ext cx="6442916" cy="770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37"/>
              </a:lnSpc>
            </a:pPr>
            <a:r>
              <a:rPr lang="en-US" sz="2531">
                <a:solidFill>
                  <a:srgbClr val="2B4B82"/>
                </a:solidFill>
                <a:latin typeface="Josefin Sans"/>
              </a:rPr>
              <a:t>Na tela de perfil é possível apenas alterar e-mail, celular e número de telefone.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002828" y="2979411"/>
            <a:ext cx="3499112" cy="5900983"/>
          </a:xfrm>
          <a:custGeom>
            <a:avLst/>
            <a:gdLst/>
            <a:ahLst/>
            <a:cxnLst/>
            <a:rect l="l" t="t" r="r" b="b"/>
            <a:pathLst>
              <a:path w="3499112" h="5900983">
                <a:moveTo>
                  <a:pt x="0" y="0"/>
                </a:moveTo>
                <a:lnTo>
                  <a:pt x="3499112" y="0"/>
                </a:lnTo>
                <a:lnTo>
                  <a:pt x="3499112" y="5900983"/>
                </a:lnTo>
                <a:lnTo>
                  <a:pt x="0" y="590098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38" b="-651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TextBox 3"/>
          <p:cNvSpPr txBox="1"/>
          <p:nvPr/>
        </p:nvSpPr>
        <p:spPr>
          <a:xfrm>
            <a:off x="0" y="1019175"/>
            <a:ext cx="18288000" cy="971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89"/>
              </a:lnSpc>
            </a:pPr>
            <a:r>
              <a:rPr lang="en-US" sz="6325">
                <a:solidFill>
                  <a:srgbClr val="2B4B82"/>
                </a:solidFill>
                <a:latin typeface="Josefin Sans Bold"/>
              </a:rPr>
              <a:t>Detalhamento das Telas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0" y="1669257"/>
            <a:ext cx="18288000" cy="4905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62"/>
              </a:lnSpc>
            </a:pPr>
            <a:r>
              <a:rPr lang="en-US" sz="2250" spc="355">
                <a:solidFill>
                  <a:srgbClr val="2B4B82"/>
                </a:solidFill>
                <a:latin typeface="Josefin Sans"/>
              </a:rPr>
              <a:t>ENCONTRADOS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747908" y="3861417"/>
            <a:ext cx="6442916" cy="30549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37"/>
              </a:lnSpc>
            </a:pPr>
            <a:r>
              <a:rPr lang="en-US" sz="2531">
                <a:solidFill>
                  <a:srgbClr val="2B4B82"/>
                </a:solidFill>
                <a:latin typeface="Josefin Sans"/>
              </a:rPr>
              <a:t>Nesta tela é possível ver os itens que foram encontrados na sua unidade do Senac em formato de lista, contendo um buscador</a:t>
            </a:r>
          </a:p>
          <a:p>
            <a:pPr algn="l">
              <a:lnSpc>
                <a:spcPts val="3037"/>
              </a:lnSpc>
            </a:pPr>
            <a:endParaRPr lang="en-US" sz="2531">
              <a:solidFill>
                <a:srgbClr val="2B4B82"/>
              </a:solidFill>
              <a:latin typeface="Josefin Sans"/>
            </a:endParaRPr>
          </a:p>
          <a:p>
            <a:pPr algn="l">
              <a:lnSpc>
                <a:spcPts val="3037"/>
              </a:lnSpc>
            </a:pPr>
            <a:r>
              <a:rPr lang="en-US" sz="2531">
                <a:solidFill>
                  <a:srgbClr val="2B4B82"/>
                </a:solidFill>
                <a:latin typeface="Josefin Sans"/>
              </a:rPr>
              <a:t>A busca deverá ser feita usando o local, dispositivo, características dele, dentre outras informações cadastradas na tela de reportar item perdido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002828" y="2979411"/>
            <a:ext cx="3499112" cy="5900983"/>
          </a:xfrm>
          <a:custGeom>
            <a:avLst/>
            <a:gdLst/>
            <a:ahLst/>
            <a:cxnLst/>
            <a:rect l="l" t="t" r="r" b="b"/>
            <a:pathLst>
              <a:path w="3499112" h="5900983">
                <a:moveTo>
                  <a:pt x="0" y="0"/>
                </a:moveTo>
                <a:lnTo>
                  <a:pt x="3499112" y="0"/>
                </a:lnTo>
                <a:lnTo>
                  <a:pt x="3499112" y="5900983"/>
                </a:lnTo>
                <a:lnTo>
                  <a:pt x="0" y="590098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60" r="-960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TextBox 3"/>
          <p:cNvSpPr txBox="1"/>
          <p:nvPr/>
        </p:nvSpPr>
        <p:spPr>
          <a:xfrm>
            <a:off x="0" y="1019175"/>
            <a:ext cx="18288000" cy="971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89"/>
              </a:lnSpc>
            </a:pPr>
            <a:r>
              <a:rPr lang="en-US" sz="6325">
                <a:solidFill>
                  <a:srgbClr val="2B4B82"/>
                </a:solidFill>
                <a:latin typeface="Josefin Sans Bold"/>
              </a:rPr>
              <a:t>Detalhamento das Telas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0" y="1669257"/>
            <a:ext cx="18288000" cy="4905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62"/>
              </a:lnSpc>
            </a:pPr>
            <a:r>
              <a:rPr lang="en-US" sz="2250" spc="355">
                <a:solidFill>
                  <a:srgbClr val="2B4B82"/>
                </a:solidFill>
                <a:latin typeface="Josefin Sans"/>
              </a:rPr>
              <a:t>DETALHAMENTOS - ITENS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732274" y="4562962"/>
            <a:ext cx="7002414" cy="11878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34"/>
              </a:lnSpc>
            </a:pPr>
            <a:r>
              <a:rPr lang="en-US" sz="2611">
                <a:solidFill>
                  <a:srgbClr val="2B4B82"/>
                </a:solidFill>
                <a:latin typeface="Josefin Sans"/>
              </a:rPr>
              <a:t>Aqui é possível ver detalhes do item, como nome, categoria, tipo, data de encontro</a:t>
            </a:r>
          </a:p>
          <a:p>
            <a:pPr algn="l">
              <a:lnSpc>
                <a:spcPts val="3134"/>
              </a:lnSpc>
            </a:pPr>
            <a:r>
              <a:rPr lang="en-US" sz="2611">
                <a:solidFill>
                  <a:srgbClr val="2B4B82"/>
                </a:solidFill>
                <a:latin typeface="Josefin Sans"/>
              </a:rPr>
              <a:t>Local, Descrição e status (retirar e entregue)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002828" y="2979411"/>
            <a:ext cx="3499112" cy="5900983"/>
          </a:xfrm>
          <a:custGeom>
            <a:avLst/>
            <a:gdLst/>
            <a:ahLst/>
            <a:cxnLst/>
            <a:rect l="l" t="t" r="r" b="b"/>
            <a:pathLst>
              <a:path w="3499112" h="5900983">
                <a:moveTo>
                  <a:pt x="0" y="0"/>
                </a:moveTo>
                <a:lnTo>
                  <a:pt x="3499112" y="0"/>
                </a:lnTo>
                <a:lnTo>
                  <a:pt x="3499112" y="5900983"/>
                </a:lnTo>
                <a:lnTo>
                  <a:pt x="0" y="590098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448" r="-4448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TextBox 3"/>
          <p:cNvSpPr txBox="1"/>
          <p:nvPr/>
        </p:nvSpPr>
        <p:spPr>
          <a:xfrm>
            <a:off x="0" y="1019175"/>
            <a:ext cx="18288000" cy="971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89"/>
              </a:lnSpc>
            </a:pPr>
            <a:r>
              <a:rPr lang="en-US" sz="6325">
                <a:solidFill>
                  <a:srgbClr val="2B4B82"/>
                </a:solidFill>
                <a:latin typeface="Josefin Sans Bold"/>
              </a:rPr>
              <a:t>Detalhamento das Telas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0" y="1669257"/>
            <a:ext cx="18288000" cy="4905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62"/>
              </a:lnSpc>
            </a:pPr>
            <a:r>
              <a:rPr lang="en-US" sz="2250" spc="355">
                <a:solidFill>
                  <a:srgbClr val="2B4B82"/>
                </a:solidFill>
                <a:latin typeface="Josefin Sans"/>
              </a:rPr>
              <a:t>REPORTAR - ITENS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732274" y="4562962"/>
            <a:ext cx="7002414" cy="11878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34"/>
              </a:lnSpc>
            </a:pPr>
            <a:r>
              <a:rPr lang="en-US" sz="2611">
                <a:solidFill>
                  <a:srgbClr val="2B4B82"/>
                </a:solidFill>
                <a:latin typeface="Josefin Sans"/>
              </a:rPr>
              <a:t>Tela feita para adicionar informações do item encontrado. Essas informações na sequência são disponibilizadas na tela de encontrados.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356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851762" y="1107504"/>
            <a:ext cx="3489749" cy="2861594"/>
          </a:xfrm>
          <a:custGeom>
            <a:avLst/>
            <a:gdLst/>
            <a:ahLst/>
            <a:cxnLst/>
            <a:rect l="l" t="t" r="r" b="b"/>
            <a:pathLst>
              <a:path w="3489749" h="2861594">
                <a:moveTo>
                  <a:pt x="0" y="0"/>
                </a:moveTo>
                <a:lnTo>
                  <a:pt x="3489749" y="0"/>
                </a:lnTo>
                <a:lnTo>
                  <a:pt x="3489749" y="2861593"/>
                </a:lnTo>
                <a:lnTo>
                  <a:pt x="0" y="286159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>
            <a:off x="1490793" y="4342477"/>
            <a:ext cx="4618653" cy="4114800"/>
          </a:xfrm>
          <a:custGeom>
            <a:avLst/>
            <a:gdLst/>
            <a:ahLst/>
            <a:cxnLst/>
            <a:rect l="l" t="t" r="r" b="b"/>
            <a:pathLst>
              <a:path w="4618653" h="4114800">
                <a:moveTo>
                  <a:pt x="0" y="0"/>
                </a:moveTo>
                <a:lnTo>
                  <a:pt x="4618653" y="0"/>
                </a:lnTo>
                <a:lnTo>
                  <a:pt x="461865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TextBox 4"/>
          <p:cNvSpPr txBox="1"/>
          <p:nvPr/>
        </p:nvSpPr>
        <p:spPr>
          <a:xfrm>
            <a:off x="7973577" y="3947091"/>
            <a:ext cx="8754170" cy="3947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54"/>
              </a:lnSpc>
            </a:pPr>
            <a:r>
              <a:rPr lang="en-US" sz="2824" dirty="0">
                <a:solidFill>
                  <a:srgbClr val="94DDDE"/>
                </a:solidFill>
                <a:latin typeface="Josefin Sans"/>
              </a:rPr>
              <a:t>Em </a:t>
            </a:r>
            <a:r>
              <a:rPr lang="en-US" sz="2824" dirty="0" err="1">
                <a:solidFill>
                  <a:srgbClr val="94DDDE"/>
                </a:solidFill>
                <a:latin typeface="Josefin Sans"/>
              </a:rPr>
              <a:t>conclusão</a:t>
            </a:r>
            <a:r>
              <a:rPr lang="en-US" sz="2824" dirty="0">
                <a:solidFill>
                  <a:srgbClr val="94DDDE"/>
                </a:solidFill>
                <a:latin typeface="Josefin Sans"/>
              </a:rPr>
              <a:t>, </a:t>
            </a:r>
            <a:r>
              <a:rPr lang="en-US" sz="2824" dirty="0" err="1">
                <a:solidFill>
                  <a:srgbClr val="94DDDE"/>
                </a:solidFill>
                <a:latin typeface="Josefin Sans"/>
              </a:rPr>
              <a:t>embora</a:t>
            </a:r>
            <a:r>
              <a:rPr lang="en-US" sz="2824" dirty="0">
                <a:solidFill>
                  <a:srgbClr val="94DDDE"/>
                </a:solidFill>
                <a:latin typeface="Josefin Sans"/>
              </a:rPr>
              <a:t> o </a:t>
            </a:r>
            <a:r>
              <a:rPr lang="en-US" sz="2824" dirty="0" err="1">
                <a:solidFill>
                  <a:srgbClr val="94DDDE"/>
                </a:solidFill>
                <a:latin typeface="Josefin Sans"/>
              </a:rPr>
              <a:t>desenvolvimento</a:t>
            </a:r>
            <a:r>
              <a:rPr lang="en-US" sz="2824" dirty="0">
                <a:solidFill>
                  <a:srgbClr val="94DDDE"/>
                </a:solidFill>
                <a:latin typeface="Josefin Sans"/>
              </a:rPr>
              <a:t> </a:t>
            </a:r>
            <a:r>
              <a:rPr lang="en-US" sz="2824" dirty="0" err="1">
                <a:solidFill>
                  <a:srgbClr val="94DDDE"/>
                </a:solidFill>
                <a:latin typeface="Josefin Sans"/>
              </a:rPr>
              <a:t>completo</a:t>
            </a:r>
            <a:r>
              <a:rPr lang="en-US" sz="2824" dirty="0">
                <a:solidFill>
                  <a:srgbClr val="94DDDE"/>
                </a:solidFill>
                <a:latin typeface="Josefin Sans"/>
              </a:rPr>
              <a:t> da </a:t>
            </a:r>
            <a:r>
              <a:rPr lang="en-US" sz="2824" dirty="0" err="1">
                <a:solidFill>
                  <a:srgbClr val="94DDDE"/>
                </a:solidFill>
                <a:latin typeface="Josefin Sans"/>
              </a:rPr>
              <a:t>aplicação</a:t>
            </a:r>
            <a:r>
              <a:rPr lang="en-US" sz="2824" dirty="0">
                <a:solidFill>
                  <a:srgbClr val="94DDDE"/>
                </a:solidFill>
                <a:latin typeface="Josefin Sans"/>
              </a:rPr>
              <a:t> "</a:t>
            </a:r>
            <a:r>
              <a:rPr lang="en-US" sz="2824" dirty="0" err="1">
                <a:solidFill>
                  <a:srgbClr val="94DDDE"/>
                </a:solidFill>
                <a:latin typeface="Josefin Sans"/>
              </a:rPr>
              <a:t>Achados</a:t>
            </a:r>
            <a:r>
              <a:rPr lang="en-US" sz="2824" dirty="0">
                <a:solidFill>
                  <a:srgbClr val="94DDDE"/>
                </a:solidFill>
                <a:latin typeface="Josefin Sans"/>
              </a:rPr>
              <a:t> no </a:t>
            </a:r>
            <a:r>
              <a:rPr lang="en-US" sz="2824" dirty="0" err="1">
                <a:solidFill>
                  <a:srgbClr val="94DDDE"/>
                </a:solidFill>
                <a:latin typeface="Josefin Sans"/>
              </a:rPr>
              <a:t>Senac</a:t>
            </a:r>
            <a:r>
              <a:rPr lang="en-US" sz="2824" dirty="0">
                <a:solidFill>
                  <a:srgbClr val="94DDDE"/>
                </a:solidFill>
                <a:latin typeface="Josefin Sans"/>
              </a:rPr>
              <a:t>" </a:t>
            </a:r>
            <a:r>
              <a:rPr lang="en-US" sz="2824" dirty="0" err="1">
                <a:solidFill>
                  <a:srgbClr val="94DDDE"/>
                </a:solidFill>
                <a:latin typeface="Josefin Sans"/>
              </a:rPr>
              <a:t>ainda</a:t>
            </a:r>
            <a:r>
              <a:rPr lang="en-US" sz="2824" dirty="0">
                <a:solidFill>
                  <a:srgbClr val="94DDDE"/>
                </a:solidFill>
                <a:latin typeface="Josefin Sans"/>
              </a:rPr>
              <a:t> </a:t>
            </a:r>
            <a:r>
              <a:rPr lang="en-US" sz="2824" dirty="0" err="1">
                <a:solidFill>
                  <a:srgbClr val="94DDDE"/>
                </a:solidFill>
                <a:latin typeface="Josefin Sans"/>
              </a:rPr>
              <a:t>esteja</a:t>
            </a:r>
            <a:r>
              <a:rPr lang="en-US" sz="2824" dirty="0">
                <a:solidFill>
                  <a:srgbClr val="94DDDE"/>
                </a:solidFill>
                <a:latin typeface="Josefin Sans"/>
              </a:rPr>
              <a:t> </a:t>
            </a:r>
            <a:r>
              <a:rPr lang="en-US" sz="2824" dirty="0" err="1">
                <a:solidFill>
                  <a:srgbClr val="94DDDE"/>
                </a:solidFill>
                <a:latin typeface="Josefin Sans"/>
              </a:rPr>
              <a:t>por</a:t>
            </a:r>
            <a:r>
              <a:rPr lang="en-US" sz="2824" dirty="0">
                <a:solidFill>
                  <a:srgbClr val="94DDDE"/>
                </a:solidFill>
                <a:latin typeface="Josefin Sans"/>
              </a:rPr>
              <a:t> </a:t>
            </a:r>
            <a:r>
              <a:rPr lang="en-US" sz="2824" dirty="0" err="1">
                <a:solidFill>
                  <a:srgbClr val="94DDDE"/>
                </a:solidFill>
                <a:latin typeface="Josefin Sans"/>
              </a:rPr>
              <a:t>vir</a:t>
            </a:r>
            <a:r>
              <a:rPr lang="en-US" sz="2824" dirty="0">
                <a:solidFill>
                  <a:srgbClr val="94DDDE"/>
                </a:solidFill>
                <a:latin typeface="Josefin Sans"/>
              </a:rPr>
              <a:t>, </a:t>
            </a:r>
            <a:r>
              <a:rPr lang="en-US" sz="2824" dirty="0" err="1">
                <a:solidFill>
                  <a:srgbClr val="94DDDE"/>
                </a:solidFill>
                <a:latin typeface="Josefin Sans"/>
              </a:rPr>
              <a:t>os</a:t>
            </a:r>
            <a:r>
              <a:rPr lang="en-US" sz="2824" dirty="0">
                <a:solidFill>
                  <a:srgbClr val="94DDDE"/>
                </a:solidFill>
                <a:latin typeface="Josefin Sans"/>
              </a:rPr>
              <a:t> </a:t>
            </a:r>
            <a:r>
              <a:rPr lang="en-US" sz="2824" dirty="0" err="1">
                <a:solidFill>
                  <a:srgbClr val="94DDDE"/>
                </a:solidFill>
                <a:latin typeface="Josefin Sans"/>
              </a:rPr>
              <a:t>progressos</a:t>
            </a:r>
            <a:r>
              <a:rPr lang="en-US" sz="2824" dirty="0">
                <a:solidFill>
                  <a:srgbClr val="94DDDE"/>
                </a:solidFill>
                <a:latin typeface="Josefin Sans"/>
              </a:rPr>
              <a:t> </a:t>
            </a:r>
            <a:r>
              <a:rPr lang="en-US" sz="2824" dirty="0" err="1">
                <a:solidFill>
                  <a:srgbClr val="94DDDE"/>
                </a:solidFill>
                <a:latin typeface="Josefin Sans"/>
              </a:rPr>
              <a:t>realizados</a:t>
            </a:r>
            <a:r>
              <a:rPr lang="en-US" sz="2824" dirty="0">
                <a:solidFill>
                  <a:srgbClr val="94DDDE"/>
                </a:solidFill>
                <a:latin typeface="Josefin Sans"/>
              </a:rPr>
              <a:t> </a:t>
            </a:r>
            <a:r>
              <a:rPr lang="en-US" sz="2824" dirty="0" err="1">
                <a:solidFill>
                  <a:srgbClr val="94DDDE"/>
                </a:solidFill>
                <a:latin typeface="Josefin Sans"/>
              </a:rPr>
              <a:t>até</a:t>
            </a:r>
            <a:r>
              <a:rPr lang="en-US" sz="2824" dirty="0">
                <a:solidFill>
                  <a:srgbClr val="94DDDE"/>
                </a:solidFill>
                <a:latin typeface="Josefin Sans"/>
              </a:rPr>
              <a:t> o </a:t>
            </a:r>
            <a:r>
              <a:rPr lang="en-US" sz="2824" dirty="0" err="1">
                <a:solidFill>
                  <a:srgbClr val="94DDDE"/>
                </a:solidFill>
                <a:latin typeface="Josefin Sans"/>
              </a:rPr>
              <a:t>momento</a:t>
            </a:r>
            <a:r>
              <a:rPr lang="en-US" sz="2824" dirty="0">
                <a:solidFill>
                  <a:srgbClr val="94DDDE"/>
                </a:solidFill>
                <a:latin typeface="Josefin Sans"/>
              </a:rPr>
              <a:t> </a:t>
            </a:r>
            <a:r>
              <a:rPr lang="en-US" sz="2824" dirty="0" err="1">
                <a:solidFill>
                  <a:srgbClr val="94DDDE"/>
                </a:solidFill>
                <a:latin typeface="Josefin Sans"/>
              </a:rPr>
              <a:t>são</a:t>
            </a:r>
            <a:r>
              <a:rPr lang="en-US" sz="2824" dirty="0">
                <a:solidFill>
                  <a:srgbClr val="94DDDE"/>
                </a:solidFill>
                <a:latin typeface="Josefin Sans"/>
              </a:rPr>
              <a:t> </a:t>
            </a:r>
            <a:r>
              <a:rPr lang="en-US" sz="2824" dirty="0" err="1">
                <a:solidFill>
                  <a:srgbClr val="94DDDE"/>
                </a:solidFill>
                <a:latin typeface="Josefin Sans"/>
              </a:rPr>
              <a:t>promissores</a:t>
            </a:r>
            <a:r>
              <a:rPr lang="en-US" sz="2824" dirty="0">
                <a:solidFill>
                  <a:srgbClr val="94DDDE"/>
                </a:solidFill>
                <a:latin typeface="Josefin Sans"/>
              </a:rPr>
              <a:t>. </a:t>
            </a:r>
            <a:r>
              <a:rPr lang="en-US" sz="2824" dirty="0" err="1">
                <a:solidFill>
                  <a:srgbClr val="94DDDE"/>
                </a:solidFill>
                <a:latin typeface="Josefin Sans"/>
              </a:rPr>
              <a:t>Acreditamos</a:t>
            </a:r>
            <a:r>
              <a:rPr lang="en-US" sz="2824" dirty="0">
                <a:solidFill>
                  <a:srgbClr val="94DDDE"/>
                </a:solidFill>
                <a:latin typeface="Josefin Sans"/>
              </a:rPr>
              <a:t> que a </a:t>
            </a:r>
            <a:r>
              <a:rPr lang="en-US" sz="2824" dirty="0" err="1">
                <a:solidFill>
                  <a:srgbClr val="94DDDE"/>
                </a:solidFill>
                <a:latin typeface="Josefin Sans"/>
              </a:rPr>
              <a:t>aplicação</a:t>
            </a:r>
            <a:r>
              <a:rPr lang="en-US" sz="2824" dirty="0">
                <a:solidFill>
                  <a:srgbClr val="94DDDE"/>
                </a:solidFill>
                <a:latin typeface="Josefin Sans"/>
              </a:rPr>
              <a:t> </a:t>
            </a:r>
            <a:r>
              <a:rPr lang="en-US" sz="2824" dirty="0" err="1">
                <a:solidFill>
                  <a:srgbClr val="94DDDE"/>
                </a:solidFill>
                <a:latin typeface="Josefin Sans"/>
              </a:rPr>
              <a:t>continuará</a:t>
            </a:r>
            <a:r>
              <a:rPr lang="en-US" sz="2824" dirty="0">
                <a:solidFill>
                  <a:srgbClr val="94DDDE"/>
                </a:solidFill>
                <a:latin typeface="Josefin Sans"/>
              </a:rPr>
              <a:t> a </a:t>
            </a:r>
            <a:r>
              <a:rPr lang="en-US" sz="2824" dirty="0" err="1">
                <a:solidFill>
                  <a:srgbClr val="94DDDE"/>
                </a:solidFill>
                <a:latin typeface="Josefin Sans"/>
              </a:rPr>
              <a:t>evoluir</a:t>
            </a:r>
            <a:r>
              <a:rPr lang="en-US" sz="2824" dirty="0">
                <a:solidFill>
                  <a:srgbClr val="94DDDE"/>
                </a:solidFill>
                <a:latin typeface="Josefin Sans"/>
              </a:rPr>
              <a:t> e a </a:t>
            </a:r>
            <a:r>
              <a:rPr lang="en-US" sz="2824" dirty="0" err="1">
                <a:solidFill>
                  <a:srgbClr val="94DDDE"/>
                </a:solidFill>
                <a:latin typeface="Josefin Sans"/>
              </a:rPr>
              <a:t>servir</a:t>
            </a:r>
            <a:r>
              <a:rPr lang="en-US" sz="2824" dirty="0">
                <a:solidFill>
                  <a:srgbClr val="94DDDE"/>
                </a:solidFill>
                <a:latin typeface="Josefin Sans"/>
              </a:rPr>
              <a:t> </a:t>
            </a:r>
            <a:r>
              <a:rPr lang="en-US" sz="2824" dirty="0" err="1">
                <a:solidFill>
                  <a:srgbClr val="94DDDE"/>
                </a:solidFill>
                <a:latin typeface="Josefin Sans"/>
              </a:rPr>
              <a:t>como</a:t>
            </a:r>
            <a:r>
              <a:rPr lang="en-US" sz="2824" dirty="0">
                <a:solidFill>
                  <a:srgbClr val="94DDDE"/>
                </a:solidFill>
                <a:latin typeface="Josefin Sans"/>
              </a:rPr>
              <a:t> </a:t>
            </a:r>
            <a:r>
              <a:rPr lang="en-US" sz="2824" dirty="0" err="1">
                <a:solidFill>
                  <a:srgbClr val="94DDDE"/>
                </a:solidFill>
                <a:latin typeface="Josefin Sans"/>
              </a:rPr>
              <a:t>uma</a:t>
            </a:r>
            <a:r>
              <a:rPr lang="en-US" sz="2824" dirty="0">
                <a:solidFill>
                  <a:srgbClr val="94DDDE"/>
                </a:solidFill>
                <a:latin typeface="Josefin Sans"/>
              </a:rPr>
              <a:t> ferramenta </a:t>
            </a:r>
            <a:r>
              <a:rPr lang="en-US" sz="2824" dirty="0" err="1">
                <a:solidFill>
                  <a:srgbClr val="94DDDE"/>
                </a:solidFill>
                <a:latin typeface="Josefin Sans"/>
              </a:rPr>
              <a:t>essencial</a:t>
            </a:r>
            <a:r>
              <a:rPr lang="en-US" sz="2824" dirty="0">
                <a:solidFill>
                  <a:srgbClr val="94DDDE"/>
                </a:solidFill>
                <a:latin typeface="Josefin Sans"/>
              </a:rPr>
              <a:t> para a </a:t>
            </a:r>
            <a:r>
              <a:rPr lang="en-US" sz="2824" dirty="0" err="1">
                <a:solidFill>
                  <a:srgbClr val="94DDDE"/>
                </a:solidFill>
                <a:latin typeface="Josefin Sans"/>
              </a:rPr>
              <a:t>comunidade</a:t>
            </a:r>
            <a:r>
              <a:rPr lang="en-US" sz="2824" dirty="0">
                <a:solidFill>
                  <a:srgbClr val="94DDDE"/>
                </a:solidFill>
                <a:latin typeface="Josefin Sans"/>
              </a:rPr>
              <a:t> do </a:t>
            </a:r>
            <a:r>
              <a:rPr lang="en-US" sz="2824" dirty="0" err="1">
                <a:solidFill>
                  <a:srgbClr val="94DDDE"/>
                </a:solidFill>
                <a:latin typeface="Josefin Sans"/>
              </a:rPr>
              <a:t>Senac</a:t>
            </a:r>
            <a:r>
              <a:rPr lang="en-US" sz="2824" dirty="0">
                <a:solidFill>
                  <a:srgbClr val="94DDDE"/>
                </a:solidFill>
                <a:latin typeface="Josefin Sans"/>
              </a:rPr>
              <a:t>, </a:t>
            </a:r>
            <a:r>
              <a:rPr lang="en-US" sz="2824" dirty="0" err="1">
                <a:solidFill>
                  <a:srgbClr val="94DDDE"/>
                </a:solidFill>
                <a:latin typeface="Josefin Sans"/>
              </a:rPr>
              <a:t>promovendo</a:t>
            </a:r>
            <a:r>
              <a:rPr lang="en-US" sz="2824" dirty="0">
                <a:solidFill>
                  <a:srgbClr val="94DDDE"/>
                </a:solidFill>
                <a:latin typeface="Josefin Sans"/>
              </a:rPr>
              <a:t> um </a:t>
            </a:r>
            <a:r>
              <a:rPr lang="en-US" sz="2824" dirty="0" err="1">
                <a:solidFill>
                  <a:srgbClr val="94DDDE"/>
                </a:solidFill>
                <a:latin typeface="Josefin Sans"/>
              </a:rPr>
              <a:t>ambiente</a:t>
            </a:r>
            <a:r>
              <a:rPr lang="en-US" sz="2824" dirty="0">
                <a:solidFill>
                  <a:srgbClr val="94DDDE"/>
                </a:solidFill>
                <a:latin typeface="Josefin Sans"/>
              </a:rPr>
              <a:t> </a:t>
            </a:r>
            <a:r>
              <a:rPr lang="en-US" sz="2824" dirty="0" err="1">
                <a:solidFill>
                  <a:srgbClr val="94DDDE"/>
                </a:solidFill>
                <a:latin typeface="Josefin Sans"/>
              </a:rPr>
              <a:t>mais</a:t>
            </a:r>
            <a:r>
              <a:rPr lang="en-US" sz="2824" dirty="0">
                <a:solidFill>
                  <a:srgbClr val="94DDDE"/>
                </a:solidFill>
                <a:latin typeface="Josefin Sans"/>
              </a:rPr>
              <a:t> </a:t>
            </a:r>
            <a:r>
              <a:rPr lang="en-US" sz="2824" dirty="0" err="1">
                <a:solidFill>
                  <a:srgbClr val="94DDDE"/>
                </a:solidFill>
                <a:latin typeface="Josefin Sans"/>
              </a:rPr>
              <a:t>seguro</a:t>
            </a:r>
            <a:r>
              <a:rPr lang="en-US" sz="2824" dirty="0">
                <a:solidFill>
                  <a:srgbClr val="94DDDE"/>
                </a:solidFill>
                <a:latin typeface="Josefin Sans"/>
              </a:rPr>
              <a:t> e </a:t>
            </a:r>
            <a:r>
              <a:rPr lang="en-US" sz="2824" dirty="0" err="1">
                <a:solidFill>
                  <a:srgbClr val="94DDDE"/>
                </a:solidFill>
                <a:latin typeface="Josefin Sans"/>
              </a:rPr>
              <a:t>organizado</a:t>
            </a:r>
            <a:r>
              <a:rPr lang="en-US" sz="2824" dirty="0">
                <a:solidFill>
                  <a:srgbClr val="94DDDE"/>
                </a:solidFill>
                <a:latin typeface="Josefin Sans"/>
              </a:rPr>
              <a:t> para </a:t>
            </a:r>
            <a:r>
              <a:rPr lang="en-US" sz="2824" dirty="0" err="1">
                <a:solidFill>
                  <a:srgbClr val="94DDDE"/>
                </a:solidFill>
                <a:latin typeface="Josefin Sans"/>
              </a:rPr>
              <a:t>todos</a:t>
            </a:r>
            <a:r>
              <a:rPr lang="en-US" sz="2824" dirty="0">
                <a:solidFill>
                  <a:srgbClr val="94DDDE"/>
                </a:solidFill>
                <a:latin typeface="Josefin Sans"/>
              </a:rPr>
              <a:t> </a:t>
            </a:r>
            <a:r>
              <a:rPr lang="en-US" sz="2824" dirty="0" err="1">
                <a:solidFill>
                  <a:srgbClr val="94DDDE"/>
                </a:solidFill>
                <a:latin typeface="Josefin Sans"/>
              </a:rPr>
              <a:t>os</a:t>
            </a:r>
            <a:r>
              <a:rPr lang="en-US" sz="2824" dirty="0">
                <a:solidFill>
                  <a:srgbClr val="94DDDE"/>
                </a:solidFill>
                <a:latin typeface="Josefin Sans"/>
              </a:rPr>
              <a:t> </a:t>
            </a:r>
            <a:r>
              <a:rPr lang="en-US" sz="2824" dirty="0" err="1">
                <a:solidFill>
                  <a:srgbClr val="94DDDE"/>
                </a:solidFill>
                <a:latin typeface="Josefin Sans"/>
              </a:rPr>
              <a:t>seus</a:t>
            </a:r>
            <a:r>
              <a:rPr lang="en-US" sz="2824" dirty="0">
                <a:solidFill>
                  <a:srgbClr val="94DDDE"/>
                </a:solidFill>
                <a:latin typeface="Josefin Sans"/>
              </a:rPr>
              <a:t> </a:t>
            </a:r>
            <a:r>
              <a:rPr lang="en-US" sz="2824" dirty="0" err="1">
                <a:solidFill>
                  <a:srgbClr val="94DDDE"/>
                </a:solidFill>
                <a:latin typeface="Josefin Sans"/>
              </a:rPr>
              <a:t>membros</a:t>
            </a:r>
            <a:r>
              <a:rPr lang="en-US" sz="2824" dirty="0">
                <a:solidFill>
                  <a:srgbClr val="94DDDE"/>
                </a:solidFill>
                <a:latin typeface="Josefin Sans"/>
              </a:rPr>
              <a:t>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109232" y="1810170"/>
            <a:ext cx="9285723" cy="821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F0ABC1"/>
                </a:solidFill>
                <a:latin typeface="Josefin Sans Bold"/>
              </a:rPr>
              <a:t>Considerações finais 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356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565158" y="3474485"/>
            <a:ext cx="7312717" cy="17249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33"/>
              </a:lnSpc>
            </a:pPr>
            <a:r>
              <a:rPr lang="en-US" sz="6950" spc="-76">
                <a:solidFill>
                  <a:srgbClr val="F0ABC1"/>
                </a:solidFill>
                <a:latin typeface="Josefin Sans Bold"/>
              </a:rPr>
              <a:t>Você tem alguma pergunta?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565158" y="6058326"/>
            <a:ext cx="7312717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94DDDE"/>
                </a:solidFill>
                <a:latin typeface="Josefin Sans"/>
              </a:rPr>
              <a:t>Envie para a gente por email! Esperamos que você tenha gostado.</a:t>
            </a:r>
          </a:p>
        </p:txBody>
      </p:sp>
      <p:sp>
        <p:nvSpPr>
          <p:cNvPr id="4" name="Freeform 4"/>
          <p:cNvSpPr/>
          <p:nvPr/>
        </p:nvSpPr>
        <p:spPr>
          <a:xfrm>
            <a:off x="9854137" y="3018272"/>
            <a:ext cx="7411325" cy="4635447"/>
          </a:xfrm>
          <a:custGeom>
            <a:avLst/>
            <a:gdLst/>
            <a:ahLst/>
            <a:cxnLst/>
            <a:rect l="l" t="t" r="r" b="b"/>
            <a:pathLst>
              <a:path w="7411325" h="4635447">
                <a:moveTo>
                  <a:pt x="0" y="0"/>
                </a:moveTo>
                <a:lnTo>
                  <a:pt x="7411325" y="0"/>
                </a:lnTo>
                <a:lnTo>
                  <a:pt x="7411325" y="4635447"/>
                </a:lnTo>
                <a:lnTo>
                  <a:pt x="0" y="46354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Freeform 5"/>
          <p:cNvSpPr/>
          <p:nvPr/>
        </p:nvSpPr>
        <p:spPr>
          <a:xfrm>
            <a:off x="8665100" y="8613636"/>
            <a:ext cx="4338720" cy="2713672"/>
          </a:xfrm>
          <a:custGeom>
            <a:avLst/>
            <a:gdLst/>
            <a:ahLst/>
            <a:cxnLst/>
            <a:rect l="l" t="t" r="r" b="b"/>
            <a:pathLst>
              <a:path w="4338720" h="2713672">
                <a:moveTo>
                  <a:pt x="0" y="0"/>
                </a:moveTo>
                <a:lnTo>
                  <a:pt x="4338720" y="0"/>
                </a:lnTo>
                <a:lnTo>
                  <a:pt x="4338720" y="2713671"/>
                </a:lnTo>
                <a:lnTo>
                  <a:pt x="0" y="27136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Freeform 6"/>
          <p:cNvSpPr/>
          <p:nvPr/>
        </p:nvSpPr>
        <p:spPr>
          <a:xfrm>
            <a:off x="13976014" y="7483497"/>
            <a:ext cx="3289448" cy="2057400"/>
          </a:xfrm>
          <a:custGeom>
            <a:avLst/>
            <a:gdLst/>
            <a:ahLst/>
            <a:cxnLst/>
            <a:rect l="l" t="t" r="r" b="b"/>
            <a:pathLst>
              <a:path w="3289448" h="2057400">
                <a:moveTo>
                  <a:pt x="0" y="0"/>
                </a:moveTo>
                <a:lnTo>
                  <a:pt x="3289448" y="0"/>
                </a:lnTo>
                <a:lnTo>
                  <a:pt x="3289448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Freeform 7"/>
          <p:cNvSpPr/>
          <p:nvPr/>
        </p:nvSpPr>
        <p:spPr>
          <a:xfrm>
            <a:off x="13320348" y="712171"/>
            <a:ext cx="3289448" cy="2057400"/>
          </a:xfrm>
          <a:custGeom>
            <a:avLst/>
            <a:gdLst/>
            <a:ahLst/>
            <a:cxnLst/>
            <a:rect l="l" t="t" r="r" b="b"/>
            <a:pathLst>
              <a:path w="3289448" h="2057400">
                <a:moveTo>
                  <a:pt x="0" y="0"/>
                </a:moveTo>
                <a:lnTo>
                  <a:pt x="3289448" y="0"/>
                </a:lnTo>
                <a:lnTo>
                  <a:pt x="3289448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4B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9663519" y="1674841"/>
            <a:ext cx="5042831" cy="1238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19"/>
              </a:lnSpc>
            </a:pPr>
            <a:r>
              <a:rPr lang="en-US" sz="8099">
                <a:solidFill>
                  <a:srgbClr val="F7B4A7"/>
                </a:solidFill>
                <a:latin typeface="Josefin Sans Bold"/>
              </a:rPr>
              <a:t>Resumo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9663519" y="3406099"/>
            <a:ext cx="5653279" cy="8677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47"/>
              </a:lnSpc>
            </a:pPr>
            <a:r>
              <a:rPr lang="en-US" sz="2149" spc="257">
                <a:solidFill>
                  <a:srgbClr val="94DDDE"/>
                </a:solidFill>
                <a:latin typeface="Josefin Sans"/>
              </a:rPr>
              <a:t>PRINCIPAIS TÓPICOS DISCUTIDOS NESTA APRESENTAÇÃO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9335207" y="5466971"/>
            <a:ext cx="8592473" cy="2425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93725" lvl="1" indent="-296863" algn="just">
              <a:lnSpc>
                <a:spcPts val="3850"/>
              </a:lnSpc>
              <a:buFont typeface="Arial"/>
              <a:buChar char="•"/>
            </a:pPr>
            <a:r>
              <a:rPr lang="en-US" sz="2750">
                <a:solidFill>
                  <a:srgbClr val="94DDDE"/>
                </a:solidFill>
                <a:latin typeface="Josefin Sans"/>
              </a:rPr>
              <a:t>Introdução ao Projeto </a:t>
            </a:r>
          </a:p>
          <a:p>
            <a:pPr marL="593725" lvl="1" indent="-296863" algn="just">
              <a:lnSpc>
                <a:spcPts val="3850"/>
              </a:lnSpc>
              <a:buFont typeface="Arial"/>
              <a:buChar char="•"/>
            </a:pPr>
            <a:r>
              <a:rPr lang="en-US" sz="2750">
                <a:solidFill>
                  <a:srgbClr val="94DDDE"/>
                </a:solidFill>
                <a:latin typeface="Josefin Sans"/>
              </a:rPr>
              <a:t>Objetivo para qual foi construído</a:t>
            </a:r>
          </a:p>
          <a:p>
            <a:pPr marL="593725" lvl="1" indent="-296863" algn="just">
              <a:lnSpc>
                <a:spcPts val="3850"/>
              </a:lnSpc>
              <a:buFont typeface="Arial"/>
              <a:buChar char="•"/>
            </a:pPr>
            <a:r>
              <a:rPr lang="en-US" sz="2750">
                <a:solidFill>
                  <a:srgbClr val="94DDDE"/>
                </a:solidFill>
                <a:latin typeface="Josefin Sans"/>
              </a:rPr>
              <a:t>Metodologia </a:t>
            </a:r>
          </a:p>
          <a:p>
            <a:pPr marL="593725" lvl="1" indent="-296863" algn="just">
              <a:lnSpc>
                <a:spcPts val="3850"/>
              </a:lnSpc>
              <a:buFont typeface="Arial"/>
              <a:buChar char="•"/>
            </a:pPr>
            <a:r>
              <a:rPr lang="en-US" sz="2750">
                <a:solidFill>
                  <a:srgbClr val="94DDDE"/>
                </a:solidFill>
                <a:latin typeface="Josefin Sans"/>
              </a:rPr>
              <a:t>Detalhamento das Telas </a:t>
            </a:r>
          </a:p>
          <a:p>
            <a:pPr marL="593725" lvl="1" indent="-296863" algn="just">
              <a:lnSpc>
                <a:spcPts val="3850"/>
              </a:lnSpc>
              <a:buFont typeface="Arial"/>
              <a:buChar char="•"/>
            </a:pPr>
            <a:r>
              <a:rPr lang="en-US" sz="2750">
                <a:solidFill>
                  <a:srgbClr val="94DDDE"/>
                </a:solidFill>
                <a:latin typeface="Josefin Sans"/>
              </a:rPr>
              <a:t>Considerações finais 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309758" y="1684366"/>
            <a:ext cx="6060519" cy="6652549"/>
            <a:chOff x="0" y="0"/>
            <a:chExt cx="8080692" cy="887006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166060" cy="6830128"/>
            </a:xfrm>
            <a:custGeom>
              <a:avLst/>
              <a:gdLst/>
              <a:ahLst/>
              <a:cxnLst/>
              <a:rect l="l" t="t" r="r" b="b"/>
              <a:pathLst>
                <a:path w="5166060" h="6830128">
                  <a:moveTo>
                    <a:pt x="0" y="0"/>
                  </a:moveTo>
                  <a:lnTo>
                    <a:pt x="5166060" y="0"/>
                  </a:lnTo>
                  <a:lnTo>
                    <a:pt x="5166060" y="6830128"/>
                  </a:lnTo>
                  <a:lnTo>
                    <a:pt x="0" y="68301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7" name="Freeform 7"/>
            <p:cNvSpPr/>
            <p:nvPr/>
          </p:nvSpPr>
          <p:spPr>
            <a:xfrm>
              <a:off x="1428290" y="1054304"/>
              <a:ext cx="5166060" cy="6830128"/>
            </a:xfrm>
            <a:custGeom>
              <a:avLst/>
              <a:gdLst/>
              <a:ahLst/>
              <a:cxnLst/>
              <a:rect l="l" t="t" r="r" b="b"/>
              <a:pathLst>
                <a:path w="5166060" h="6830128">
                  <a:moveTo>
                    <a:pt x="0" y="0"/>
                  </a:moveTo>
                  <a:lnTo>
                    <a:pt x="5166060" y="0"/>
                  </a:lnTo>
                  <a:lnTo>
                    <a:pt x="5166060" y="6830128"/>
                  </a:lnTo>
                  <a:lnTo>
                    <a:pt x="0" y="68301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8" name="Freeform 8"/>
            <p:cNvSpPr/>
            <p:nvPr/>
          </p:nvSpPr>
          <p:spPr>
            <a:xfrm>
              <a:off x="2914631" y="2039937"/>
              <a:ext cx="5166060" cy="6830128"/>
            </a:xfrm>
            <a:custGeom>
              <a:avLst/>
              <a:gdLst/>
              <a:ahLst/>
              <a:cxnLst/>
              <a:rect l="l" t="t" r="r" b="b"/>
              <a:pathLst>
                <a:path w="5166060" h="6830128">
                  <a:moveTo>
                    <a:pt x="0" y="0"/>
                  </a:moveTo>
                  <a:lnTo>
                    <a:pt x="5166061" y="0"/>
                  </a:lnTo>
                  <a:lnTo>
                    <a:pt x="5166061" y="6830128"/>
                  </a:lnTo>
                  <a:lnTo>
                    <a:pt x="0" y="68301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722007" y="3680211"/>
            <a:ext cx="8188847" cy="4606227"/>
          </a:xfrm>
          <a:custGeom>
            <a:avLst/>
            <a:gdLst/>
            <a:ahLst/>
            <a:cxnLst/>
            <a:rect l="l" t="t" r="r" b="b"/>
            <a:pathLst>
              <a:path w="8188847" h="4606227">
                <a:moveTo>
                  <a:pt x="0" y="0"/>
                </a:moveTo>
                <a:lnTo>
                  <a:pt x="8188847" y="0"/>
                </a:lnTo>
                <a:lnTo>
                  <a:pt x="8188847" y="4606227"/>
                </a:lnTo>
                <a:lnTo>
                  <a:pt x="0" y="46062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w="38100" cap="rnd">
            <a:solidFill>
              <a:srgbClr val="2B4B82"/>
            </a:solidFill>
            <a:prstDash val="solid"/>
            <a:round/>
          </a:ln>
        </p:spPr>
        <p:txBody>
          <a:bodyPr/>
          <a:lstStyle/>
          <a:p>
            <a:endParaRPr lang="pt-BR"/>
          </a:p>
        </p:txBody>
      </p:sp>
      <p:sp>
        <p:nvSpPr>
          <p:cNvPr id="3" name="TextBox 3"/>
          <p:cNvSpPr txBox="1"/>
          <p:nvPr/>
        </p:nvSpPr>
        <p:spPr>
          <a:xfrm>
            <a:off x="1729585" y="1798495"/>
            <a:ext cx="9768230" cy="990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80"/>
              </a:lnSpc>
            </a:pPr>
            <a:r>
              <a:rPr lang="en-US" sz="6400">
                <a:solidFill>
                  <a:srgbClr val="31356E"/>
                </a:solidFill>
                <a:latin typeface="Josefin Sans Bold"/>
              </a:rPr>
              <a:t>Introdução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729585" y="2779570"/>
            <a:ext cx="9358913" cy="409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10"/>
              </a:lnSpc>
            </a:pPr>
            <a:r>
              <a:rPr lang="en-US" sz="2675">
                <a:solidFill>
                  <a:srgbClr val="2B4B82"/>
                </a:solidFill>
                <a:latin typeface="Josefin Sans"/>
              </a:rPr>
              <a:t>Motivação do Projeto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3983402"/>
            <a:ext cx="6683683" cy="38480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8"/>
              </a:lnSpc>
            </a:pPr>
            <a:r>
              <a:rPr lang="en-US" sz="2106" dirty="0">
                <a:solidFill>
                  <a:srgbClr val="2B4B82"/>
                </a:solidFill>
                <a:latin typeface="Josefin Sans"/>
              </a:rPr>
              <a:t>No </a:t>
            </a:r>
            <a:r>
              <a:rPr lang="en-US" sz="2106" dirty="0" err="1">
                <a:solidFill>
                  <a:srgbClr val="2B4B82"/>
                </a:solidFill>
                <a:latin typeface="Josefin Sans"/>
              </a:rPr>
              <a:t>ambiente</a:t>
            </a:r>
            <a:r>
              <a:rPr lang="en-US" sz="2106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2106" dirty="0" err="1">
                <a:solidFill>
                  <a:srgbClr val="2B4B82"/>
                </a:solidFill>
                <a:latin typeface="Josefin Sans"/>
              </a:rPr>
              <a:t>acadêmico</a:t>
            </a:r>
            <a:r>
              <a:rPr lang="en-US" sz="2106" dirty="0">
                <a:solidFill>
                  <a:srgbClr val="2B4B82"/>
                </a:solidFill>
                <a:latin typeface="Josefin Sans"/>
              </a:rPr>
              <a:t>, a </a:t>
            </a:r>
            <a:r>
              <a:rPr lang="en-US" sz="2106" dirty="0" err="1">
                <a:solidFill>
                  <a:srgbClr val="2B4B82"/>
                </a:solidFill>
                <a:latin typeface="Josefin Sans"/>
              </a:rPr>
              <a:t>perda</a:t>
            </a:r>
            <a:r>
              <a:rPr lang="en-US" sz="2106" dirty="0">
                <a:solidFill>
                  <a:srgbClr val="2B4B82"/>
                </a:solidFill>
                <a:latin typeface="Josefin Sans"/>
              </a:rPr>
              <a:t> de </a:t>
            </a:r>
            <a:r>
              <a:rPr lang="en-US" sz="2106" dirty="0" err="1">
                <a:solidFill>
                  <a:srgbClr val="2B4B82"/>
                </a:solidFill>
                <a:latin typeface="Josefin Sans"/>
              </a:rPr>
              <a:t>pertences</a:t>
            </a:r>
            <a:r>
              <a:rPr lang="en-US" sz="2106" dirty="0">
                <a:solidFill>
                  <a:srgbClr val="2B4B82"/>
                </a:solidFill>
                <a:latin typeface="Josefin Sans"/>
              </a:rPr>
              <a:t> é </a:t>
            </a:r>
            <a:r>
              <a:rPr lang="en-US" sz="2106" dirty="0" err="1">
                <a:solidFill>
                  <a:srgbClr val="2B4B82"/>
                </a:solidFill>
                <a:latin typeface="Josefin Sans"/>
              </a:rPr>
              <a:t>comum</a:t>
            </a:r>
            <a:r>
              <a:rPr lang="en-US" sz="2106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2106" dirty="0" err="1">
                <a:solidFill>
                  <a:srgbClr val="2B4B82"/>
                </a:solidFill>
                <a:latin typeface="Josefin Sans"/>
              </a:rPr>
              <a:t>devido</a:t>
            </a:r>
            <a:r>
              <a:rPr lang="en-US" sz="2106" dirty="0">
                <a:solidFill>
                  <a:srgbClr val="2B4B82"/>
                </a:solidFill>
                <a:latin typeface="Josefin Sans"/>
              </a:rPr>
              <a:t> à </a:t>
            </a:r>
            <a:r>
              <a:rPr lang="en-US" sz="2106" dirty="0" err="1">
                <a:solidFill>
                  <a:srgbClr val="2B4B82"/>
                </a:solidFill>
                <a:latin typeface="Josefin Sans"/>
              </a:rPr>
              <a:t>alta</a:t>
            </a:r>
            <a:r>
              <a:rPr lang="en-US" sz="2106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2106" dirty="0" err="1">
                <a:solidFill>
                  <a:srgbClr val="2B4B82"/>
                </a:solidFill>
                <a:latin typeface="Josefin Sans"/>
              </a:rPr>
              <a:t>movimentação</a:t>
            </a:r>
            <a:r>
              <a:rPr lang="en-US" sz="2106" dirty="0">
                <a:solidFill>
                  <a:srgbClr val="2B4B82"/>
                </a:solidFill>
                <a:latin typeface="Josefin Sans"/>
              </a:rPr>
              <a:t> de </a:t>
            </a:r>
            <a:r>
              <a:rPr lang="en-US" sz="2106" dirty="0" err="1">
                <a:solidFill>
                  <a:srgbClr val="2B4B82"/>
                </a:solidFill>
                <a:latin typeface="Josefin Sans"/>
              </a:rPr>
              <a:t>estudantes</a:t>
            </a:r>
            <a:r>
              <a:rPr lang="en-US" sz="2106" dirty="0">
                <a:solidFill>
                  <a:srgbClr val="2B4B82"/>
                </a:solidFill>
                <a:latin typeface="Josefin Sans"/>
              </a:rPr>
              <a:t> e </a:t>
            </a:r>
            <a:r>
              <a:rPr lang="en-US" sz="2106" dirty="0" err="1">
                <a:solidFill>
                  <a:srgbClr val="2B4B82"/>
                </a:solidFill>
                <a:latin typeface="Josefin Sans"/>
              </a:rPr>
              <a:t>funcionários</a:t>
            </a:r>
            <a:r>
              <a:rPr lang="en-US" sz="2106" dirty="0">
                <a:solidFill>
                  <a:srgbClr val="2B4B82"/>
                </a:solidFill>
                <a:latin typeface="Josefin Sans"/>
              </a:rPr>
              <a:t>. No </a:t>
            </a:r>
            <a:r>
              <a:rPr lang="en-US" sz="2106" dirty="0" err="1">
                <a:solidFill>
                  <a:srgbClr val="2B4B82"/>
                </a:solidFill>
                <a:latin typeface="Josefin Sans"/>
              </a:rPr>
              <a:t>Senac</a:t>
            </a:r>
            <a:r>
              <a:rPr lang="en-US" sz="2106" dirty="0">
                <a:solidFill>
                  <a:srgbClr val="2B4B82"/>
                </a:solidFill>
                <a:latin typeface="Josefin Sans"/>
              </a:rPr>
              <a:t>, </a:t>
            </a:r>
            <a:r>
              <a:rPr lang="en-US" sz="2106" dirty="0" err="1">
                <a:solidFill>
                  <a:srgbClr val="2B4B82"/>
                </a:solidFill>
                <a:latin typeface="Josefin Sans"/>
              </a:rPr>
              <a:t>muitos</a:t>
            </a:r>
            <a:r>
              <a:rPr lang="en-US" sz="2106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2106" dirty="0" err="1">
                <a:solidFill>
                  <a:srgbClr val="2B4B82"/>
                </a:solidFill>
                <a:latin typeface="Josefin Sans"/>
              </a:rPr>
              <a:t>alunos</a:t>
            </a:r>
            <a:r>
              <a:rPr lang="en-US" sz="2106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2106" dirty="0" err="1">
                <a:solidFill>
                  <a:srgbClr val="2B4B82"/>
                </a:solidFill>
                <a:latin typeface="Josefin Sans"/>
              </a:rPr>
              <a:t>relatam</a:t>
            </a:r>
            <a:r>
              <a:rPr lang="en-US" sz="2106" dirty="0">
                <a:solidFill>
                  <a:srgbClr val="2B4B82"/>
                </a:solidFill>
                <a:latin typeface="Josefin Sans"/>
              </a:rPr>
              <a:t> a </a:t>
            </a:r>
            <a:r>
              <a:rPr lang="en-US" sz="2106" dirty="0" err="1">
                <a:solidFill>
                  <a:srgbClr val="2B4B82"/>
                </a:solidFill>
                <a:latin typeface="Josefin Sans"/>
              </a:rPr>
              <a:t>perda</a:t>
            </a:r>
            <a:r>
              <a:rPr lang="en-US" sz="2106" dirty="0">
                <a:solidFill>
                  <a:srgbClr val="2B4B82"/>
                </a:solidFill>
                <a:latin typeface="Josefin Sans"/>
              </a:rPr>
              <a:t> de </a:t>
            </a:r>
            <a:r>
              <a:rPr lang="en-US" sz="2106" dirty="0" err="1">
                <a:solidFill>
                  <a:srgbClr val="2B4B82"/>
                </a:solidFill>
                <a:latin typeface="Josefin Sans"/>
              </a:rPr>
              <a:t>itens</a:t>
            </a:r>
            <a:r>
              <a:rPr lang="en-US" sz="2106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2106" dirty="0" err="1">
                <a:solidFill>
                  <a:srgbClr val="2B4B82"/>
                </a:solidFill>
                <a:latin typeface="Josefin Sans"/>
              </a:rPr>
              <a:t>importantes</a:t>
            </a:r>
            <a:r>
              <a:rPr lang="en-US" sz="2106" dirty="0">
                <a:solidFill>
                  <a:srgbClr val="2B4B82"/>
                </a:solidFill>
                <a:latin typeface="Josefin Sans"/>
              </a:rPr>
              <a:t>, </a:t>
            </a:r>
            <a:r>
              <a:rPr lang="en-US" sz="2106" dirty="0" err="1">
                <a:solidFill>
                  <a:srgbClr val="2B4B82"/>
                </a:solidFill>
                <a:latin typeface="Josefin Sans"/>
              </a:rPr>
              <a:t>como</a:t>
            </a:r>
            <a:r>
              <a:rPr lang="en-US" sz="2106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2106" dirty="0" err="1">
                <a:solidFill>
                  <a:srgbClr val="2B4B82"/>
                </a:solidFill>
                <a:latin typeface="Josefin Sans"/>
              </a:rPr>
              <a:t>carteiras</a:t>
            </a:r>
            <a:r>
              <a:rPr lang="en-US" sz="2106" dirty="0">
                <a:solidFill>
                  <a:srgbClr val="2B4B82"/>
                </a:solidFill>
                <a:latin typeface="Josefin Sans"/>
              </a:rPr>
              <a:t>, </a:t>
            </a:r>
            <a:r>
              <a:rPr lang="en-US" sz="2106" dirty="0" err="1">
                <a:solidFill>
                  <a:srgbClr val="2B4B82"/>
                </a:solidFill>
                <a:latin typeface="Josefin Sans"/>
              </a:rPr>
              <a:t>chaves</a:t>
            </a:r>
            <a:r>
              <a:rPr lang="en-US" sz="2106" dirty="0">
                <a:solidFill>
                  <a:srgbClr val="2B4B82"/>
                </a:solidFill>
                <a:latin typeface="Josefin Sans"/>
              </a:rPr>
              <a:t> e </a:t>
            </a:r>
            <a:r>
              <a:rPr lang="en-US" sz="2106" dirty="0" err="1">
                <a:solidFill>
                  <a:srgbClr val="2B4B82"/>
                </a:solidFill>
                <a:latin typeface="Josefin Sans"/>
              </a:rPr>
              <a:t>materiais</a:t>
            </a:r>
            <a:r>
              <a:rPr lang="en-US" sz="2106" dirty="0">
                <a:solidFill>
                  <a:srgbClr val="2B4B82"/>
                </a:solidFill>
                <a:latin typeface="Josefin Sans"/>
              </a:rPr>
              <a:t> de </a:t>
            </a:r>
            <a:r>
              <a:rPr lang="en-US" sz="2106" dirty="0" err="1">
                <a:solidFill>
                  <a:srgbClr val="2B4B82"/>
                </a:solidFill>
                <a:latin typeface="Josefin Sans"/>
              </a:rPr>
              <a:t>estudo</a:t>
            </a:r>
            <a:r>
              <a:rPr lang="en-US" sz="2106" dirty="0">
                <a:solidFill>
                  <a:srgbClr val="2B4B82"/>
                </a:solidFill>
                <a:latin typeface="Josefin Sans"/>
              </a:rPr>
              <a:t>.</a:t>
            </a:r>
          </a:p>
          <a:p>
            <a:pPr algn="l">
              <a:lnSpc>
                <a:spcPts val="2528"/>
              </a:lnSpc>
            </a:pPr>
            <a:endParaRPr lang="en-US" sz="2106" dirty="0">
              <a:solidFill>
                <a:srgbClr val="2B4B82"/>
              </a:solidFill>
              <a:latin typeface="Josefin Sans"/>
            </a:endParaRPr>
          </a:p>
          <a:p>
            <a:pPr algn="l">
              <a:lnSpc>
                <a:spcPts val="2528"/>
              </a:lnSpc>
            </a:pPr>
            <a:r>
              <a:rPr lang="en-US" sz="2106" dirty="0">
                <a:solidFill>
                  <a:srgbClr val="2B4B82"/>
                </a:solidFill>
                <a:latin typeface="Josefin Sans"/>
              </a:rPr>
              <a:t>Para resolver </a:t>
            </a:r>
            <a:r>
              <a:rPr lang="en-US" sz="2106" dirty="0" err="1">
                <a:solidFill>
                  <a:srgbClr val="2B4B82"/>
                </a:solidFill>
                <a:latin typeface="Josefin Sans"/>
              </a:rPr>
              <a:t>esse</a:t>
            </a:r>
            <a:r>
              <a:rPr lang="en-US" sz="2106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2106" dirty="0" err="1">
                <a:solidFill>
                  <a:srgbClr val="2B4B82"/>
                </a:solidFill>
                <a:latin typeface="Josefin Sans"/>
              </a:rPr>
              <a:t>problema</a:t>
            </a:r>
            <a:r>
              <a:rPr lang="en-US" sz="2106" dirty="0">
                <a:solidFill>
                  <a:srgbClr val="2B4B82"/>
                </a:solidFill>
                <a:latin typeface="Josefin Sans"/>
              </a:rPr>
              <a:t>, </a:t>
            </a:r>
            <a:r>
              <a:rPr lang="en-US" sz="2106" dirty="0" err="1">
                <a:solidFill>
                  <a:srgbClr val="2B4B82"/>
                </a:solidFill>
                <a:latin typeface="Josefin Sans"/>
              </a:rPr>
              <a:t>desenvolvemos</a:t>
            </a:r>
            <a:r>
              <a:rPr lang="en-US" sz="2106" dirty="0">
                <a:solidFill>
                  <a:srgbClr val="2B4B82"/>
                </a:solidFill>
                <a:latin typeface="Josefin Sans"/>
              </a:rPr>
              <a:t> a </a:t>
            </a:r>
            <a:r>
              <a:rPr lang="en-US" sz="2106" dirty="0" err="1">
                <a:solidFill>
                  <a:srgbClr val="2B4B82"/>
                </a:solidFill>
                <a:latin typeface="Josefin Sans"/>
              </a:rPr>
              <a:t>aplicação</a:t>
            </a:r>
            <a:r>
              <a:rPr lang="en-US" sz="2106" dirty="0">
                <a:solidFill>
                  <a:srgbClr val="2B4B82"/>
                </a:solidFill>
                <a:latin typeface="Josefin Sans"/>
              </a:rPr>
              <a:t> "</a:t>
            </a:r>
            <a:r>
              <a:rPr lang="en-US" sz="2106" dirty="0" err="1">
                <a:solidFill>
                  <a:srgbClr val="2B4B82"/>
                </a:solidFill>
                <a:latin typeface="Josefin Sans"/>
              </a:rPr>
              <a:t>Achados</a:t>
            </a:r>
            <a:r>
              <a:rPr lang="en-US" sz="2106" dirty="0">
                <a:solidFill>
                  <a:srgbClr val="2B4B82"/>
                </a:solidFill>
                <a:latin typeface="Josefin Sans"/>
              </a:rPr>
              <a:t> no </a:t>
            </a:r>
            <a:r>
              <a:rPr lang="en-US" sz="2106" dirty="0" err="1">
                <a:solidFill>
                  <a:srgbClr val="2B4B82"/>
                </a:solidFill>
                <a:latin typeface="Josefin Sans"/>
              </a:rPr>
              <a:t>Senac</a:t>
            </a:r>
            <a:r>
              <a:rPr lang="en-US" sz="2106" dirty="0">
                <a:solidFill>
                  <a:srgbClr val="2B4B82"/>
                </a:solidFill>
                <a:latin typeface="Josefin Sans"/>
              </a:rPr>
              <a:t>", que visa </a:t>
            </a:r>
            <a:r>
              <a:rPr lang="en-US" sz="2106" dirty="0" err="1">
                <a:solidFill>
                  <a:srgbClr val="2B4B82"/>
                </a:solidFill>
                <a:latin typeface="Josefin Sans"/>
              </a:rPr>
              <a:t>facilitar</a:t>
            </a:r>
            <a:r>
              <a:rPr lang="en-US" sz="2106" dirty="0">
                <a:solidFill>
                  <a:srgbClr val="2B4B82"/>
                </a:solidFill>
                <a:latin typeface="Josefin Sans"/>
              </a:rPr>
              <a:t> a </a:t>
            </a:r>
            <a:r>
              <a:rPr lang="en-US" sz="2106" dirty="0" err="1">
                <a:solidFill>
                  <a:srgbClr val="2B4B82"/>
                </a:solidFill>
                <a:latin typeface="Josefin Sans"/>
              </a:rPr>
              <a:t>comunicação</a:t>
            </a:r>
            <a:r>
              <a:rPr lang="en-US" sz="2106" dirty="0">
                <a:solidFill>
                  <a:srgbClr val="2B4B82"/>
                </a:solidFill>
                <a:latin typeface="Josefin Sans"/>
              </a:rPr>
              <a:t> entre </a:t>
            </a:r>
            <a:r>
              <a:rPr lang="en-US" sz="2106" dirty="0" err="1">
                <a:solidFill>
                  <a:srgbClr val="2B4B82"/>
                </a:solidFill>
                <a:latin typeface="Josefin Sans"/>
              </a:rPr>
              <a:t>os</a:t>
            </a:r>
            <a:r>
              <a:rPr lang="en-US" sz="2106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2106" dirty="0" err="1">
                <a:solidFill>
                  <a:srgbClr val="2B4B82"/>
                </a:solidFill>
                <a:latin typeface="Josefin Sans"/>
              </a:rPr>
              <a:t>estudantes</a:t>
            </a:r>
            <a:r>
              <a:rPr lang="en-US" sz="2106" dirty="0">
                <a:solidFill>
                  <a:srgbClr val="2B4B82"/>
                </a:solidFill>
                <a:latin typeface="Josefin Sans"/>
              </a:rPr>
              <a:t> e o </a:t>
            </a:r>
            <a:r>
              <a:rPr lang="en-US" sz="2106" dirty="0" err="1">
                <a:solidFill>
                  <a:srgbClr val="2B4B82"/>
                </a:solidFill>
                <a:latin typeface="Josefin Sans"/>
              </a:rPr>
              <a:t>setor</a:t>
            </a:r>
            <a:r>
              <a:rPr lang="en-US" sz="2106" dirty="0">
                <a:solidFill>
                  <a:srgbClr val="2B4B82"/>
                </a:solidFill>
                <a:latin typeface="Josefin Sans"/>
              </a:rPr>
              <a:t> de </a:t>
            </a:r>
            <a:r>
              <a:rPr lang="en-US" sz="2106" dirty="0" err="1">
                <a:solidFill>
                  <a:srgbClr val="2B4B82"/>
                </a:solidFill>
                <a:latin typeface="Josefin Sans"/>
              </a:rPr>
              <a:t>achados</a:t>
            </a:r>
            <a:r>
              <a:rPr lang="en-US" sz="2106" dirty="0">
                <a:solidFill>
                  <a:srgbClr val="2B4B82"/>
                </a:solidFill>
                <a:latin typeface="Josefin Sans"/>
              </a:rPr>
              <a:t> e </a:t>
            </a:r>
            <a:r>
              <a:rPr lang="en-US" sz="2106" dirty="0" err="1">
                <a:solidFill>
                  <a:srgbClr val="2B4B82"/>
                </a:solidFill>
                <a:latin typeface="Josefin Sans"/>
              </a:rPr>
              <a:t>perdidos</a:t>
            </a:r>
            <a:r>
              <a:rPr lang="en-US" sz="2106" dirty="0">
                <a:solidFill>
                  <a:srgbClr val="2B4B82"/>
                </a:solidFill>
                <a:latin typeface="Josefin Sans"/>
              </a:rPr>
              <a:t>. Esta ferramenta </a:t>
            </a:r>
            <a:r>
              <a:rPr lang="en-US" sz="2106" dirty="0" err="1">
                <a:solidFill>
                  <a:srgbClr val="2B4B82"/>
                </a:solidFill>
                <a:latin typeface="Josefin Sans"/>
              </a:rPr>
              <a:t>reduz</a:t>
            </a:r>
            <a:r>
              <a:rPr lang="en-US" sz="2106" dirty="0">
                <a:solidFill>
                  <a:srgbClr val="2B4B82"/>
                </a:solidFill>
                <a:latin typeface="Josefin Sans"/>
              </a:rPr>
              <a:t> o tempo </a:t>
            </a:r>
            <a:r>
              <a:rPr lang="en-US" sz="2106" dirty="0" err="1">
                <a:solidFill>
                  <a:srgbClr val="2B4B82"/>
                </a:solidFill>
                <a:latin typeface="Josefin Sans"/>
              </a:rPr>
              <a:t>necessário</a:t>
            </a:r>
            <a:r>
              <a:rPr lang="en-US" sz="2106" dirty="0">
                <a:solidFill>
                  <a:srgbClr val="2B4B82"/>
                </a:solidFill>
                <a:latin typeface="Josefin Sans"/>
              </a:rPr>
              <a:t> para a </a:t>
            </a:r>
            <a:r>
              <a:rPr lang="en-US" sz="2106" dirty="0" err="1">
                <a:solidFill>
                  <a:srgbClr val="2B4B82"/>
                </a:solidFill>
                <a:latin typeface="Josefin Sans"/>
              </a:rPr>
              <a:t>recuperação</a:t>
            </a:r>
            <a:r>
              <a:rPr lang="en-US" sz="2106" dirty="0">
                <a:solidFill>
                  <a:srgbClr val="2B4B82"/>
                </a:solidFill>
                <a:latin typeface="Josefin Sans"/>
              </a:rPr>
              <a:t> de </a:t>
            </a:r>
            <a:r>
              <a:rPr lang="en-US" sz="2106" dirty="0" err="1">
                <a:solidFill>
                  <a:srgbClr val="2B4B82"/>
                </a:solidFill>
                <a:latin typeface="Josefin Sans"/>
              </a:rPr>
              <a:t>itens</a:t>
            </a:r>
            <a:r>
              <a:rPr lang="en-US" sz="2106" dirty="0">
                <a:solidFill>
                  <a:srgbClr val="2B4B82"/>
                </a:solidFill>
                <a:latin typeface="Josefin Sans"/>
              </a:rPr>
              <a:t> e </a:t>
            </a:r>
            <a:r>
              <a:rPr lang="en-US" sz="2106" dirty="0" err="1">
                <a:solidFill>
                  <a:srgbClr val="2B4B82"/>
                </a:solidFill>
                <a:latin typeface="Josefin Sans"/>
              </a:rPr>
              <a:t>aumenta</a:t>
            </a:r>
            <a:r>
              <a:rPr lang="en-US" sz="2106" dirty="0">
                <a:solidFill>
                  <a:srgbClr val="2B4B82"/>
                </a:solidFill>
                <a:latin typeface="Josefin Sans"/>
              </a:rPr>
              <a:t> a taxa de </a:t>
            </a:r>
            <a:r>
              <a:rPr lang="en-US" sz="2106" dirty="0" err="1">
                <a:solidFill>
                  <a:srgbClr val="2B4B82"/>
                </a:solidFill>
                <a:latin typeface="Josefin Sans"/>
              </a:rPr>
              <a:t>retorno</a:t>
            </a:r>
            <a:r>
              <a:rPr lang="en-US" sz="2106" dirty="0">
                <a:solidFill>
                  <a:srgbClr val="2B4B82"/>
                </a:solidFill>
                <a:latin typeface="Josefin Sans"/>
              </a:rPr>
              <a:t>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963412"/>
            <a:ext cx="4597438" cy="2842053"/>
          </a:xfrm>
          <a:custGeom>
            <a:avLst/>
            <a:gdLst/>
            <a:ahLst/>
            <a:cxnLst/>
            <a:rect l="l" t="t" r="r" b="b"/>
            <a:pathLst>
              <a:path w="4597438" h="2842053">
                <a:moveTo>
                  <a:pt x="0" y="0"/>
                </a:moveTo>
                <a:lnTo>
                  <a:pt x="4597438" y="0"/>
                </a:lnTo>
                <a:lnTo>
                  <a:pt x="4597438" y="2842052"/>
                </a:lnTo>
                <a:lnTo>
                  <a:pt x="0" y="28420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 flipH="1">
            <a:off x="10551837" y="390596"/>
            <a:ext cx="2076668" cy="1276207"/>
          </a:xfrm>
          <a:custGeom>
            <a:avLst/>
            <a:gdLst/>
            <a:ahLst/>
            <a:cxnLst/>
            <a:rect l="l" t="t" r="r" b="b"/>
            <a:pathLst>
              <a:path w="2076668" h="1276207">
                <a:moveTo>
                  <a:pt x="2076668" y="0"/>
                </a:moveTo>
                <a:lnTo>
                  <a:pt x="0" y="0"/>
                </a:lnTo>
                <a:lnTo>
                  <a:pt x="0" y="1276208"/>
                </a:lnTo>
                <a:lnTo>
                  <a:pt x="2076668" y="1276208"/>
                </a:lnTo>
                <a:lnTo>
                  <a:pt x="2076668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4"/>
          <p:cNvSpPr/>
          <p:nvPr/>
        </p:nvSpPr>
        <p:spPr>
          <a:xfrm>
            <a:off x="13138681" y="-2447996"/>
            <a:ext cx="3837986" cy="4114800"/>
          </a:xfrm>
          <a:custGeom>
            <a:avLst/>
            <a:gdLst/>
            <a:ahLst/>
            <a:cxnLst/>
            <a:rect l="l" t="t" r="r" b="b"/>
            <a:pathLst>
              <a:path w="3837986" h="4114800">
                <a:moveTo>
                  <a:pt x="0" y="0"/>
                </a:moveTo>
                <a:lnTo>
                  <a:pt x="3837987" y="0"/>
                </a:lnTo>
                <a:lnTo>
                  <a:pt x="383798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Freeform 5"/>
          <p:cNvSpPr/>
          <p:nvPr/>
        </p:nvSpPr>
        <p:spPr>
          <a:xfrm>
            <a:off x="4994246" y="-3759204"/>
            <a:ext cx="5357753" cy="5591583"/>
          </a:xfrm>
          <a:custGeom>
            <a:avLst/>
            <a:gdLst/>
            <a:ahLst/>
            <a:cxnLst/>
            <a:rect l="l" t="t" r="r" b="b"/>
            <a:pathLst>
              <a:path w="5357753" h="5591583">
                <a:moveTo>
                  <a:pt x="0" y="0"/>
                </a:moveTo>
                <a:lnTo>
                  <a:pt x="5357752" y="0"/>
                </a:lnTo>
                <a:lnTo>
                  <a:pt x="5357752" y="5591583"/>
                </a:lnTo>
                <a:lnTo>
                  <a:pt x="0" y="559158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Freeform 6"/>
          <p:cNvSpPr/>
          <p:nvPr/>
        </p:nvSpPr>
        <p:spPr>
          <a:xfrm>
            <a:off x="9819312" y="4173237"/>
            <a:ext cx="7627595" cy="5085063"/>
          </a:xfrm>
          <a:custGeom>
            <a:avLst/>
            <a:gdLst/>
            <a:ahLst/>
            <a:cxnLst/>
            <a:rect l="l" t="t" r="r" b="b"/>
            <a:pathLst>
              <a:path w="7627595" h="5085063">
                <a:moveTo>
                  <a:pt x="0" y="0"/>
                </a:moveTo>
                <a:lnTo>
                  <a:pt x="7627595" y="0"/>
                </a:lnTo>
                <a:lnTo>
                  <a:pt x="7627595" y="5085063"/>
                </a:lnTo>
                <a:lnTo>
                  <a:pt x="0" y="508506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  <a:ln w="38100" cap="rnd">
            <a:solidFill>
              <a:srgbClr val="2B4B82"/>
            </a:solidFill>
            <a:prstDash val="solid"/>
            <a:round/>
          </a:ln>
        </p:spPr>
        <p:txBody>
          <a:bodyPr/>
          <a:lstStyle/>
          <a:p>
            <a:endParaRPr lang="pt-BR"/>
          </a:p>
        </p:txBody>
      </p:sp>
      <p:sp>
        <p:nvSpPr>
          <p:cNvPr id="7" name="TextBox 7"/>
          <p:cNvSpPr txBox="1"/>
          <p:nvPr/>
        </p:nvSpPr>
        <p:spPr>
          <a:xfrm>
            <a:off x="4259885" y="2251078"/>
            <a:ext cx="9768230" cy="990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80"/>
              </a:lnSpc>
            </a:pPr>
            <a:r>
              <a:rPr lang="en-US" sz="6400">
                <a:solidFill>
                  <a:srgbClr val="31356E"/>
                </a:solidFill>
                <a:latin typeface="Josefin Sans Bold"/>
              </a:rPr>
              <a:t>Objetivo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00487" y="4960238"/>
            <a:ext cx="8743513" cy="4111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557" lvl="1" indent="-269779" algn="l">
              <a:lnSpc>
                <a:spcPts val="2998"/>
              </a:lnSpc>
              <a:buFont typeface="Arial"/>
              <a:buChar char="•"/>
            </a:pPr>
            <a:r>
              <a:rPr lang="en-US" sz="2499">
                <a:solidFill>
                  <a:srgbClr val="2B4B82"/>
                </a:solidFill>
                <a:latin typeface="Josefin Sans"/>
              </a:rPr>
              <a:t>Finalidade: Facilitar a gestão de itens perdidos e encontrados no campus do Senac</a:t>
            </a:r>
          </a:p>
          <a:p>
            <a:pPr algn="l">
              <a:lnSpc>
                <a:spcPts val="2998"/>
              </a:lnSpc>
            </a:pPr>
            <a:endParaRPr lang="en-US" sz="2499">
              <a:solidFill>
                <a:srgbClr val="2B4B82"/>
              </a:solidFill>
              <a:latin typeface="Josefin Sans"/>
            </a:endParaRPr>
          </a:p>
          <a:p>
            <a:pPr marL="539557" lvl="1" indent="-269779" algn="l">
              <a:lnSpc>
                <a:spcPts val="2998"/>
              </a:lnSpc>
              <a:buFont typeface="Arial"/>
              <a:buChar char="•"/>
            </a:pPr>
            <a:r>
              <a:rPr lang="en-US" sz="2499">
                <a:solidFill>
                  <a:srgbClr val="2B4B82"/>
                </a:solidFill>
                <a:latin typeface="Josefin Sans"/>
              </a:rPr>
              <a:t>Melhorar a comunicação entre estudantes e o setor responsável</a:t>
            </a:r>
          </a:p>
          <a:p>
            <a:pPr algn="l">
              <a:lnSpc>
                <a:spcPts val="2998"/>
              </a:lnSpc>
            </a:pPr>
            <a:endParaRPr lang="en-US" sz="2499">
              <a:solidFill>
                <a:srgbClr val="2B4B82"/>
              </a:solidFill>
              <a:latin typeface="Josefin Sans"/>
            </a:endParaRPr>
          </a:p>
          <a:p>
            <a:pPr marL="539557" lvl="1" indent="-269779" algn="l">
              <a:lnSpc>
                <a:spcPts val="2998"/>
              </a:lnSpc>
              <a:buFont typeface="Arial"/>
              <a:buChar char="•"/>
            </a:pPr>
            <a:r>
              <a:rPr lang="en-US" sz="2499">
                <a:solidFill>
                  <a:srgbClr val="2B4B82"/>
                </a:solidFill>
                <a:latin typeface="Josefin Sans"/>
              </a:rPr>
              <a:t>Reduzir o tempo de procura dos pertences</a:t>
            </a:r>
          </a:p>
          <a:p>
            <a:pPr algn="l">
              <a:lnSpc>
                <a:spcPts val="2998"/>
              </a:lnSpc>
            </a:pPr>
            <a:endParaRPr lang="en-US" sz="2499">
              <a:solidFill>
                <a:srgbClr val="2B4B82"/>
              </a:solidFill>
              <a:latin typeface="Josefin Sans"/>
            </a:endParaRPr>
          </a:p>
          <a:p>
            <a:pPr marL="539557" lvl="1" indent="-269779" algn="l">
              <a:lnSpc>
                <a:spcPts val="2998"/>
              </a:lnSpc>
              <a:buFont typeface="Arial"/>
              <a:buChar char="•"/>
            </a:pPr>
            <a:r>
              <a:rPr lang="en-US" sz="2499">
                <a:solidFill>
                  <a:srgbClr val="2B4B82"/>
                </a:solidFill>
                <a:latin typeface="Josefin Sans"/>
              </a:rPr>
              <a:t>Aumentar a chance de retorno dos itens perdidos</a:t>
            </a:r>
          </a:p>
          <a:p>
            <a:pPr algn="l">
              <a:lnSpc>
                <a:spcPts val="2998"/>
              </a:lnSpc>
            </a:pPr>
            <a:endParaRPr lang="en-US" sz="2499">
              <a:solidFill>
                <a:srgbClr val="2B4B82"/>
              </a:solidFill>
              <a:latin typeface="Josefin Sans"/>
            </a:endParaRPr>
          </a:p>
          <a:p>
            <a:pPr marL="539557" lvl="1" indent="-269779" algn="l">
              <a:lnSpc>
                <a:spcPts val="2998"/>
              </a:lnSpc>
              <a:buFont typeface="Arial"/>
              <a:buChar char="•"/>
            </a:pPr>
            <a:r>
              <a:rPr lang="en-US" sz="2499">
                <a:solidFill>
                  <a:srgbClr val="2B4B82"/>
                </a:solidFill>
                <a:latin typeface="Josefin Sans"/>
              </a:rPr>
              <a:t>Promover um ambiente mais organizado e cooperativo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6912767" cy="10287000"/>
          </a:xfrm>
          <a:custGeom>
            <a:avLst/>
            <a:gdLst/>
            <a:ahLst/>
            <a:cxnLst/>
            <a:rect l="l" t="t" r="r" b="b"/>
            <a:pathLst>
              <a:path w="6912767" h="10287000">
                <a:moveTo>
                  <a:pt x="0" y="0"/>
                </a:moveTo>
                <a:lnTo>
                  <a:pt x="6912767" y="0"/>
                </a:lnTo>
                <a:lnTo>
                  <a:pt x="6912767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6224" r="-96992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TextBox 3"/>
          <p:cNvSpPr txBox="1"/>
          <p:nvPr/>
        </p:nvSpPr>
        <p:spPr>
          <a:xfrm>
            <a:off x="8125638" y="619125"/>
            <a:ext cx="9162237" cy="809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30"/>
              </a:lnSpc>
            </a:pPr>
            <a:r>
              <a:rPr lang="en-US" sz="5275">
                <a:solidFill>
                  <a:srgbClr val="2B4B82"/>
                </a:solidFill>
                <a:latin typeface="Josefin Sans Bold"/>
              </a:rPr>
              <a:t>Metodologia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8087538" y="1297305"/>
            <a:ext cx="9162237" cy="4905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62"/>
              </a:lnSpc>
            </a:pPr>
            <a:r>
              <a:rPr lang="en-US" sz="2250" spc="355">
                <a:solidFill>
                  <a:srgbClr val="2B4B82"/>
                </a:solidFill>
                <a:latin typeface="Josefin Sans"/>
              </a:rPr>
              <a:t>FORMA DESENVOLVIDA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797326" y="3342917"/>
            <a:ext cx="9818861" cy="48600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2930" lvl="1" indent="-291465" algn="l">
              <a:lnSpc>
                <a:spcPts val="4347"/>
              </a:lnSpc>
              <a:buFont typeface="Arial"/>
              <a:buChar char="•"/>
            </a:pPr>
            <a:r>
              <a:rPr lang="en-US" sz="2700">
                <a:solidFill>
                  <a:srgbClr val="2B4B82"/>
                </a:solidFill>
                <a:latin typeface="Josefin Sans"/>
              </a:rPr>
              <a:t>Abordagem Estruturada e Colaborativa</a:t>
            </a:r>
          </a:p>
          <a:p>
            <a:pPr marL="582930" lvl="1" indent="-291465" algn="l">
              <a:lnSpc>
                <a:spcPts val="4347"/>
              </a:lnSpc>
              <a:buFont typeface="Arial"/>
              <a:buChar char="•"/>
            </a:pPr>
            <a:r>
              <a:rPr lang="en-US" sz="2700">
                <a:solidFill>
                  <a:srgbClr val="2B4B82"/>
                </a:solidFill>
                <a:latin typeface="Josefin Sans"/>
              </a:rPr>
              <a:t>Pesquisa Inicial</a:t>
            </a:r>
          </a:p>
          <a:p>
            <a:pPr marL="582930" lvl="1" indent="-291465" algn="l">
              <a:lnSpc>
                <a:spcPts val="4347"/>
              </a:lnSpc>
              <a:buFont typeface="Arial"/>
              <a:buChar char="•"/>
            </a:pPr>
            <a:r>
              <a:rPr lang="en-US" sz="2700">
                <a:solidFill>
                  <a:srgbClr val="2B4B82"/>
                </a:solidFill>
                <a:latin typeface="Josefin Sans"/>
              </a:rPr>
              <a:t>Definição de Objetivos e Diretrizes</a:t>
            </a:r>
          </a:p>
          <a:p>
            <a:pPr marL="582930" lvl="1" indent="-291465" algn="l">
              <a:lnSpc>
                <a:spcPts val="4347"/>
              </a:lnSpc>
              <a:buFont typeface="Arial"/>
              <a:buChar char="•"/>
            </a:pPr>
            <a:r>
              <a:rPr lang="en-US" sz="2700">
                <a:solidFill>
                  <a:srgbClr val="2B4B82"/>
                </a:solidFill>
                <a:latin typeface="Josefin Sans"/>
              </a:rPr>
              <a:t>Metodologia Ágil</a:t>
            </a:r>
          </a:p>
          <a:p>
            <a:pPr marL="582930" lvl="1" indent="-291465" algn="l">
              <a:lnSpc>
                <a:spcPts val="4347"/>
              </a:lnSpc>
              <a:buFont typeface="Arial"/>
              <a:buChar char="•"/>
            </a:pPr>
            <a:r>
              <a:rPr lang="en-US" sz="2700">
                <a:solidFill>
                  <a:srgbClr val="2B4B82"/>
                </a:solidFill>
                <a:latin typeface="Josefin Sans"/>
              </a:rPr>
              <a:t>Fases do Processo</a:t>
            </a:r>
          </a:p>
          <a:p>
            <a:pPr marL="582930" lvl="1" indent="-291465" algn="l">
              <a:lnSpc>
                <a:spcPts val="4347"/>
              </a:lnSpc>
              <a:buFont typeface="Arial"/>
              <a:buChar char="•"/>
            </a:pPr>
            <a:r>
              <a:rPr lang="en-US" sz="2700">
                <a:solidFill>
                  <a:srgbClr val="2B4B82"/>
                </a:solidFill>
                <a:latin typeface="Josefin Sans"/>
              </a:rPr>
              <a:t>Prototipagem</a:t>
            </a:r>
          </a:p>
          <a:p>
            <a:pPr marL="582930" lvl="1" indent="-291465" algn="l">
              <a:lnSpc>
                <a:spcPts val="4347"/>
              </a:lnSpc>
              <a:buFont typeface="Arial"/>
              <a:buChar char="•"/>
            </a:pPr>
            <a:r>
              <a:rPr lang="en-US" sz="2700">
                <a:solidFill>
                  <a:srgbClr val="2B4B82"/>
                </a:solidFill>
                <a:latin typeface="Josefin Sans"/>
              </a:rPr>
              <a:t>Desenvolvimento</a:t>
            </a:r>
          </a:p>
          <a:p>
            <a:pPr marL="582930" lvl="1" indent="-291465" algn="l">
              <a:lnSpc>
                <a:spcPts val="4347"/>
              </a:lnSpc>
              <a:buFont typeface="Arial"/>
              <a:buChar char="•"/>
            </a:pPr>
            <a:r>
              <a:rPr lang="en-US" sz="2700">
                <a:solidFill>
                  <a:srgbClr val="2B4B82"/>
                </a:solidFill>
                <a:latin typeface="Josefin Sans"/>
              </a:rPr>
              <a:t>Testes</a:t>
            </a:r>
          </a:p>
          <a:p>
            <a:pPr marL="582930" lvl="1" indent="-291465" algn="l">
              <a:lnSpc>
                <a:spcPts val="4347"/>
              </a:lnSpc>
              <a:buFont typeface="Arial"/>
              <a:buChar char="•"/>
            </a:pPr>
            <a:r>
              <a:rPr lang="en-US" sz="2700">
                <a:solidFill>
                  <a:srgbClr val="2B4B82"/>
                </a:solidFill>
                <a:latin typeface="Josefin Sans"/>
              </a:rPr>
              <a:t>Ajustes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8125638" y="619125"/>
            <a:ext cx="9162237" cy="809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30"/>
              </a:lnSpc>
            </a:pPr>
            <a:r>
              <a:rPr lang="en-US" sz="5275" dirty="0">
                <a:solidFill>
                  <a:srgbClr val="2B4B82"/>
                </a:solidFill>
                <a:latin typeface="Josefin Sans Bold"/>
              </a:rPr>
              <a:t>ODS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8087538" y="1297305"/>
            <a:ext cx="9162237" cy="5116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62"/>
              </a:lnSpc>
            </a:pPr>
            <a:r>
              <a:rPr lang="en-US" sz="2400" spc="355" dirty="0" err="1">
                <a:solidFill>
                  <a:srgbClr val="2B4B82"/>
                </a:solidFill>
                <a:latin typeface="Josefin Sans"/>
              </a:rPr>
              <a:t>Objetivos</a:t>
            </a:r>
            <a:r>
              <a:rPr lang="en-US" sz="2400" spc="355" dirty="0">
                <a:solidFill>
                  <a:srgbClr val="2B4B82"/>
                </a:solidFill>
                <a:latin typeface="Josefin Sans"/>
              </a:rPr>
              <a:t> de </a:t>
            </a:r>
            <a:r>
              <a:rPr lang="en-US" sz="2400" spc="355" dirty="0" err="1">
                <a:solidFill>
                  <a:srgbClr val="2B4B82"/>
                </a:solidFill>
                <a:latin typeface="Josefin Sans"/>
              </a:rPr>
              <a:t>Desenvolvimento</a:t>
            </a:r>
            <a:r>
              <a:rPr lang="en-US" sz="2400" spc="355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2400" spc="355" dirty="0" err="1">
                <a:solidFill>
                  <a:srgbClr val="2B4B82"/>
                </a:solidFill>
                <a:latin typeface="Josefin Sans"/>
              </a:rPr>
              <a:t>Sustentável</a:t>
            </a:r>
            <a:endParaRPr lang="en-US" sz="2400" spc="355" dirty="0">
              <a:solidFill>
                <a:srgbClr val="2B4B82"/>
              </a:solidFill>
              <a:latin typeface="Josefin Sans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7797325" y="3084663"/>
            <a:ext cx="9818861" cy="65832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91465" lvl="1" algn="l">
              <a:lnSpc>
                <a:spcPts val="4347"/>
              </a:lnSpc>
            </a:pPr>
            <a:r>
              <a:rPr lang="pt-BR" sz="2700" dirty="0">
                <a:solidFill>
                  <a:srgbClr val="2B4B82"/>
                </a:solidFill>
                <a:latin typeface="Josefin Sans"/>
              </a:rPr>
              <a:t>A aplicação 'Achados no Senac' está alinhada com diversos Objetivos de Desenvolvimento Sustentável (ODS) da ONU. Ao promover a integração tecnológica e a colaboração comunitária, contribui para a construção de cidades e comunidades sustentáveis (ODS 11) e o desenvolvimento de infraestrutura e inovação (ODS 9). Além disso, ao incentivar um consumo mais responsável e a reutilização de objetos perdidos, apoia os objetivos de consumo e produção responsáveis (ODS 12). O projeto também exemplifica o poder das parcerias entre instituições educacionais e alunos para gerar soluções inovadoras, demonstrando assim o potencial das parcerias e meios de implementação (ODS 17).</a:t>
            </a:r>
            <a:endParaRPr lang="en-US" sz="2700" dirty="0">
              <a:solidFill>
                <a:srgbClr val="2B4B82"/>
              </a:solidFill>
              <a:latin typeface="Josefin Sans"/>
            </a:endParaRPr>
          </a:p>
        </p:txBody>
      </p:sp>
      <p:pic>
        <p:nvPicPr>
          <p:cNvPr id="9" name="Imagem 8" descr="Nome da empresa&#10;&#10;Descrição gerada automaticamente">
            <a:extLst>
              <a:ext uri="{FF2B5EF4-FFF2-40B4-BE49-F238E27FC236}">
                <a16:creationId xmlns:a16="http://schemas.microsoft.com/office/drawing/2014/main" id="{4470BDAD-B336-3674-3924-BCB7EE7899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7620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4531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898053" y="2917921"/>
            <a:ext cx="3859394" cy="6020655"/>
          </a:xfrm>
          <a:custGeom>
            <a:avLst/>
            <a:gdLst/>
            <a:ahLst/>
            <a:cxnLst/>
            <a:rect l="l" t="t" r="r" b="b"/>
            <a:pathLst>
              <a:path w="3859394" h="6020655">
                <a:moveTo>
                  <a:pt x="0" y="0"/>
                </a:moveTo>
                <a:lnTo>
                  <a:pt x="3859395" y="0"/>
                </a:lnTo>
                <a:lnTo>
                  <a:pt x="3859395" y="6020655"/>
                </a:lnTo>
                <a:lnTo>
                  <a:pt x="0" y="60206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TextBox 3"/>
          <p:cNvSpPr txBox="1"/>
          <p:nvPr/>
        </p:nvSpPr>
        <p:spPr>
          <a:xfrm>
            <a:off x="0" y="1019175"/>
            <a:ext cx="18288000" cy="971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89"/>
              </a:lnSpc>
            </a:pPr>
            <a:r>
              <a:rPr lang="en-US" sz="6325">
                <a:solidFill>
                  <a:srgbClr val="2B4B82"/>
                </a:solidFill>
                <a:latin typeface="Josefin Sans Bold"/>
              </a:rPr>
              <a:t>Detalhamento das Telas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0" y="1669257"/>
            <a:ext cx="18288000" cy="4905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62"/>
              </a:lnSpc>
            </a:pPr>
            <a:r>
              <a:rPr lang="en-US" sz="2250" spc="355">
                <a:solidFill>
                  <a:srgbClr val="2B4B82"/>
                </a:solidFill>
                <a:latin typeface="Josefin Sans"/>
              </a:rPr>
              <a:t>LOGIN - USUARIO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622837" y="3405834"/>
            <a:ext cx="6527344" cy="3257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88"/>
              </a:lnSpc>
            </a:pPr>
            <a:r>
              <a:rPr lang="en-US" sz="2406">
                <a:solidFill>
                  <a:srgbClr val="2B4B82"/>
                </a:solidFill>
                <a:latin typeface="Josefin Sans"/>
              </a:rPr>
              <a:t>Tela onde é possível acessar ao sistema</a:t>
            </a:r>
          </a:p>
          <a:p>
            <a:pPr algn="l">
              <a:lnSpc>
                <a:spcPts val="2888"/>
              </a:lnSpc>
            </a:pPr>
            <a:endParaRPr lang="en-US" sz="2406">
              <a:solidFill>
                <a:srgbClr val="2B4B82"/>
              </a:solidFill>
              <a:latin typeface="Josefin Sans"/>
            </a:endParaRPr>
          </a:p>
          <a:p>
            <a:pPr algn="l">
              <a:lnSpc>
                <a:spcPts val="2888"/>
              </a:lnSpc>
            </a:pPr>
            <a:r>
              <a:rPr lang="en-US" sz="2406">
                <a:solidFill>
                  <a:srgbClr val="2B4B82"/>
                </a:solidFill>
                <a:latin typeface="Josefin Sans"/>
              </a:rPr>
              <a:t>Local conta com caixas para inserção de credenciais para fazer o login e, após o botão de “Entrar”, é possível encontrar um link para cadastrar novo usuário</a:t>
            </a:r>
          </a:p>
          <a:p>
            <a:pPr algn="l">
              <a:lnSpc>
                <a:spcPts val="2888"/>
              </a:lnSpc>
            </a:pPr>
            <a:endParaRPr lang="en-US" sz="2406">
              <a:solidFill>
                <a:srgbClr val="2B4B82"/>
              </a:solidFill>
              <a:latin typeface="Josefin Sans"/>
            </a:endParaRPr>
          </a:p>
          <a:p>
            <a:pPr algn="l">
              <a:lnSpc>
                <a:spcPts val="2888"/>
              </a:lnSpc>
            </a:pPr>
            <a:r>
              <a:rPr lang="en-US" sz="2406">
                <a:solidFill>
                  <a:srgbClr val="2B4B82"/>
                </a:solidFill>
                <a:latin typeface="Josefin Sans"/>
              </a:rPr>
              <a:t>Também há opção de redefinir a senha, caso preciso.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955203" y="2869773"/>
            <a:ext cx="3742729" cy="6126723"/>
          </a:xfrm>
          <a:custGeom>
            <a:avLst/>
            <a:gdLst/>
            <a:ahLst/>
            <a:cxnLst/>
            <a:rect l="l" t="t" r="r" b="b"/>
            <a:pathLst>
              <a:path w="3742729" h="6126723">
                <a:moveTo>
                  <a:pt x="0" y="0"/>
                </a:moveTo>
                <a:lnTo>
                  <a:pt x="3742730" y="0"/>
                </a:lnTo>
                <a:lnTo>
                  <a:pt x="3742730" y="6126723"/>
                </a:lnTo>
                <a:lnTo>
                  <a:pt x="0" y="612672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78" r="-378" b="-20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TextBox 3"/>
          <p:cNvSpPr txBox="1"/>
          <p:nvPr/>
        </p:nvSpPr>
        <p:spPr>
          <a:xfrm>
            <a:off x="0" y="1019175"/>
            <a:ext cx="18288000" cy="971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89"/>
              </a:lnSpc>
            </a:pPr>
            <a:r>
              <a:rPr lang="en-US" sz="6325">
                <a:solidFill>
                  <a:srgbClr val="2B4B82"/>
                </a:solidFill>
                <a:latin typeface="Josefin Sans Bold"/>
              </a:rPr>
              <a:t>Detalhamento das Telas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0" y="1669257"/>
            <a:ext cx="18288000" cy="4905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62"/>
              </a:lnSpc>
            </a:pPr>
            <a:r>
              <a:rPr lang="en-US" sz="2250" spc="355">
                <a:solidFill>
                  <a:srgbClr val="2B4B82"/>
                </a:solidFill>
                <a:latin typeface="Josefin Sans"/>
              </a:rPr>
              <a:t>CADASTRO - USUARIO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622837" y="3758259"/>
            <a:ext cx="7163333" cy="27900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69"/>
              </a:lnSpc>
            </a:pPr>
            <a:r>
              <a:rPr lang="en-US" sz="2641">
                <a:solidFill>
                  <a:srgbClr val="2B4B82"/>
                </a:solidFill>
                <a:latin typeface="Josefin Sans"/>
              </a:rPr>
              <a:t>Contém campos para realizar o cadastro de um novo usuário com seus dados, tais como:</a:t>
            </a:r>
          </a:p>
          <a:p>
            <a:pPr algn="l">
              <a:lnSpc>
                <a:spcPts val="3169"/>
              </a:lnSpc>
            </a:pPr>
            <a:r>
              <a:rPr lang="en-US" sz="2641">
                <a:solidFill>
                  <a:srgbClr val="2B4B82"/>
                </a:solidFill>
                <a:latin typeface="Josefin Sans"/>
              </a:rPr>
              <a:t>E-mail, telefone, senha, unidade e data de nascimento</a:t>
            </a:r>
          </a:p>
          <a:p>
            <a:pPr algn="l">
              <a:lnSpc>
                <a:spcPts val="3169"/>
              </a:lnSpc>
            </a:pPr>
            <a:endParaRPr lang="en-US" sz="2641">
              <a:solidFill>
                <a:srgbClr val="2B4B82"/>
              </a:solidFill>
              <a:latin typeface="Josefin Sans"/>
            </a:endParaRPr>
          </a:p>
          <a:p>
            <a:pPr algn="l">
              <a:lnSpc>
                <a:spcPts val="3169"/>
              </a:lnSpc>
            </a:pPr>
            <a:r>
              <a:rPr lang="en-US" sz="2641">
                <a:solidFill>
                  <a:srgbClr val="2B4B82"/>
                </a:solidFill>
                <a:latin typeface="Josefin Sans"/>
              </a:rPr>
              <a:t>Por fim há um botão de voltar, caso tenha clicado na opção de cadastro por engano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898053" y="2917921"/>
            <a:ext cx="3859394" cy="6020655"/>
          </a:xfrm>
          <a:custGeom>
            <a:avLst/>
            <a:gdLst/>
            <a:ahLst/>
            <a:cxnLst/>
            <a:rect l="l" t="t" r="r" b="b"/>
            <a:pathLst>
              <a:path w="3859394" h="6020655">
                <a:moveTo>
                  <a:pt x="0" y="0"/>
                </a:moveTo>
                <a:lnTo>
                  <a:pt x="3859395" y="0"/>
                </a:lnTo>
                <a:lnTo>
                  <a:pt x="3859395" y="6020655"/>
                </a:lnTo>
                <a:lnTo>
                  <a:pt x="0" y="60206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872" r="-1872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TextBox 3"/>
          <p:cNvSpPr txBox="1"/>
          <p:nvPr/>
        </p:nvSpPr>
        <p:spPr>
          <a:xfrm>
            <a:off x="0" y="1019175"/>
            <a:ext cx="18288000" cy="971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89"/>
              </a:lnSpc>
            </a:pPr>
            <a:r>
              <a:rPr lang="en-US" sz="6325">
                <a:solidFill>
                  <a:srgbClr val="2B4B82"/>
                </a:solidFill>
                <a:latin typeface="Josefin Sans Bold"/>
              </a:rPr>
              <a:t>Detalhamento das Telas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0" y="1669257"/>
            <a:ext cx="18288000" cy="4905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62"/>
              </a:lnSpc>
            </a:pPr>
            <a:r>
              <a:rPr lang="en-US" sz="2250" spc="355">
                <a:solidFill>
                  <a:srgbClr val="2B4B82"/>
                </a:solidFill>
                <a:latin typeface="Josefin Sans"/>
              </a:rPr>
              <a:t>REDEFINIR SENHA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622837" y="4700584"/>
            <a:ext cx="6427282" cy="770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37"/>
              </a:lnSpc>
            </a:pPr>
            <a:r>
              <a:rPr lang="en-US" sz="2531">
                <a:solidFill>
                  <a:srgbClr val="2B4B82"/>
                </a:solidFill>
                <a:latin typeface="Josefin Sans"/>
              </a:rPr>
              <a:t>Na tela de perfil é possível apenas alterar e-mail, celular e número de telefone.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709</Words>
  <Application>Microsoft Office PowerPoint</Application>
  <PresentationFormat>Personalizar</PresentationFormat>
  <Paragraphs>83</Paragraphs>
  <Slides>16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16</vt:i4>
      </vt:variant>
    </vt:vector>
  </HeadingPairs>
  <TitlesOfParts>
    <vt:vector size="21" baseType="lpstr">
      <vt:lpstr>Josefin Sans</vt:lpstr>
      <vt:lpstr>Arial</vt:lpstr>
      <vt:lpstr>Calibri</vt:lpstr>
      <vt:lpstr>Josefin Sans Bold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 - Achados no Senac -  1° Semestre</dc:title>
  <cp:lastModifiedBy>Joao Mendes</cp:lastModifiedBy>
  <cp:revision>1</cp:revision>
  <dcterms:created xsi:type="dcterms:W3CDTF">2006-08-16T00:00:00Z</dcterms:created>
  <dcterms:modified xsi:type="dcterms:W3CDTF">2024-05-21T00:48:14Z</dcterms:modified>
  <dc:identifier>DAGFsSfEFx8</dc:identifier>
</cp:coreProperties>
</file>